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png>
</file>

<file path=ppt/media/image1.ti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7.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2/weekend-reading-peter-temin-land-tenure-and-exploitation-from-the-roman-empire-to-lord-peter-wimsey.html"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jongman-gibbon-was-right.pdf" TargetMode="External"/><Relationship Id="rId3" Type="http://schemas.openxmlformats.org/officeDocument/2006/relationships/hyperlink" Target="https://delong.typepad.com/files/temin-roman-growth.pdf" TargetMode="External"/><Relationship Id="rId4" Type="http://schemas.openxmlformats.org/officeDocument/2006/relationships/hyperlink" Target="https://delong.typepad.com/finley-technical.pdf" TargetMode="External"/><Relationship Id="rId5" Type="http://schemas.openxmlformats.org/officeDocument/2006/relationships/hyperlink" Target="https://delong.typepad.com/files/ober-agamemnon-selections.pdf" TargetMode="External"/><Relationship Id="rId6" Type="http://schemas.openxmlformats.org/officeDocument/2006/relationships/image" Target="../media/image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ober-agamemnon-selections.pdf" TargetMode="External"/><Relationship Id="rId3" Type="http://schemas.openxmlformats.org/officeDocument/2006/relationships/hyperlink" Target="https://delong.typepad.com/finley-technical.pdf" TargetMode="External"/><Relationship Id="rId4" Type="http://schemas.openxmlformats.org/officeDocument/2006/relationships/hyperlink" Target="https://github.com/braddelong/public-files/blob/master/econ-135-lecture-7.pptx" TargetMode="External"/><Relationship Id="rId5" Type="http://schemas.openxmlformats.org/officeDocument/2006/relationships/hyperlink" Target="https://bcourses.berkeley.edu/courses/1487685/assignments/8065916" TargetMode="External"/><Relationship Id="rId6" Type="http://schemas.openxmlformats.org/officeDocument/2006/relationships/hyperlink" Target="https://delong.typepad.com/files/berry-smith.pdf" TargetMode="External"/><Relationship Id="rId7" Type="http://schemas.openxmlformats.org/officeDocument/2006/relationships/hyperlink" Target="https://github.com/braddelong/public-files/blob/master/econ-135-lecture-8.pptx" TargetMode="External"/><Relationship Id="rId8" Type="http://schemas.openxmlformats.org/officeDocument/2006/relationships/hyperlink" Target="https://delong.typepad.com/files/allen-industrial.pdf" TargetMode="External"/><Relationship Id="rId9" Type="http://schemas.openxmlformats.org/officeDocument/2006/relationships/hyperlink" Target="https://delong.typepad.com/files/mokyr-lever-revolution.pdf" TargetMode="External"/><Relationship Id="rId10" Type="http://schemas.openxmlformats.org/officeDocument/2006/relationships/hyperlink" Target="https://www.marxists.org/archive/marx/works/download/pdf/Manifesto.pdf" TargetMode="External"/><Relationship Id="rId11" Type="http://schemas.openxmlformats.org/officeDocument/2006/relationships/hyperlink" Target="https://github.com/braddelong/public-files/blob/master/econ-135-lecture-9.pptx"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7:…"/>
          <p:cNvSpPr txBox="1"/>
          <p:nvPr>
            <p:ph type="title" idx="4294967295"/>
          </p:nvPr>
        </p:nvSpPr>
        <p:spPr>
          <a:xfrm>
            <a:off x="277663" y="-1"/>
            <a:ext cx="8572501" cy="2540001"/>
          </a:xfrm>
          <a:prstGeom prst="rect">
            <a:avLst/>
          </a:prstGeom>
        </p:spPr>
        <p:txBody>
          <a:bodyPr>
            <a:normAutofit fontScale="100000" lnSpcReduction="0"/>
          </a:bodyPr>
          <a:lstStyle/>
          <a:p>
            <a:pPr defTabSz="342900">
              <a:defRPr sz="4500"/>
            </a:pPr>
            <a:r>
              <a:t>Lecture 7:</a:t>
            </a:r>
          </a:p>
          <a:p>
            <a:pPr defTabSz="342900">
              <a:defRPr sz="4500"/>
            </a:pPr>
            <a:r>
              <a:t>2.3. Why Was Pre-Industrial Progress so Slow on Average?</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52043">
              <a:spcBef>
                <a:spcPts val="900"/>
              </a:spcBef>
              <a:buSzTx/>
              <a:buFontTx/>
              <a:buNone/>
              <a:defRPr b="1" sz="2772">
                <a:latin typeface="+mj-lt"/>
                <a:ea typeface="+mj-ea"/>
                <a:cs typeface="+mj-cs"/>
                <a:sym typeface="Helvetica"/>
              </a:defRPr>
            </a:pPr>
          </a:p>
          <a:p>
            <a:pPr marL="0" indent="0" algn="ctr" defTabSz="352043">
              <a:spcBef>
                <a:spcPts val="900"/>
              </a:spcBef>
              <a:buSzTx/>
              <a:buFontTx/>
              <a:buNone/>
              <a:defRPr b="1" sz="2772">
                <a:latin typeface="+mj-lt"/>
                <a:ea typeface="+mj-ea"/>
                <a:cs typeface="+mj-cs"/>
                <a:sym typeface="Helvetica"/>
              </a:defRPr>
            </a:pPr>
            <a:r>
              <a:t>Brad DeLong</a:t>
            </a:r>
          </a:p>
          <a:p>
            <a:pPr marL="0" indent="0" algn="ctr" defTabSz="352043">
              <a:spcBef>
                <a:spcPts val="900"/>
              </a:spcBef>
              <a:buSzTx/>
              <a:buFontTx/>
              <a:buNone/>
              <a:defRPr sz="1848">
                <a:latin typeface="+mj-lt"/>
                <a:ea typeface="+mj-ea"/>
                <a:cs typeface="+mj-cs"/>
                <a:sym typeface="Helvetica"/>
              </a:defRPr>
            </a:pPr>
            <a:r>
              <a:t>Department of Economics and Blum Center, U.C. Berkeley; WCEG; and NBER</a:t>
            </a:r>
          </a:p>
          <a:p>
            <a:pPr marL="0" indent="0" algn="ctr" defTabSz="352043">
              <a:spcBef>
                <a:spcPts val="900"/>
              </a:spcBef>
              <a:buSzTx/>
              <a:buFontTx/>
              <a:buNone/>
              <a:defRPr sz="1848">
                <a:latin typeface="+mj-lt"/>
                <a:ea typeface="+mj-ea"/>
                <a:cs typeface="+mj-cs"/>
                <a:sym typeface="Helvetica"/>
              </a:defRPr>
            </a:pPr>
            <a:r>
              <a:t>last revised: 2020-02-06</a:t>
            </a:r>
          </a:p>
          <a:p>
            <a:pPr marL="0" indent="0" algn="ctr" defTabSz="352043">
              <a:spcBef>
                <a:spcPts val="900"/>
              </a:spcBef>
              <a:buSzTx/>
              <a:buFontTx/>
              <a:buNone/>
              <a:defRPr sz="1848">
                <a:latin typeface="+mj-lt"/>
                <a:ea typeface="+mj-ea"/>
                <a:cs typeface="+mj-cs"/>
                <a:sym typeface="Helvetica"/>
              </a:defRPr>
            </a:pPr>
            <a:r>
              <a:t>for presentation: 2020-02-13</a:t>
            </a:r>
          </a:p>
          <a:p>
            <a:pPr marL="0" indent="0" algn="ctr" defTabSz="352043">
              <a:spcBef>
                <a:spcPts val="900"/>
              </a:spcBef>
              <a:buSzTx/>
              <a:buFontTx/>
              <a:buNone/>
              <a:defRPr sz="1848">
                <a:latin typeface="+mj-lt"/>
                <a:ea typeface="+mj-ea"/>
                <a:cs typeface="+mj-cs"/>
                <a:sym typeface="Helvetica"/>
              </a:defRPr>
            </a:pPr>
          </a:p>
          <a:p>
            <a:pPr marL="0" indent="0" algn="ctr" defTabSz="352043">
              <a:spcBef>
                <a:spcPts val="900"/>
              </a:spcBef>
              <a:buSzTx/>
              <a:buFontTx/>
              <a:buNone/>
              <a:defRPr sz="1848">
                <a:latin typeface="+mj-lt"/>
                <a:ea typeface="+mj-ea"/>
                <a:cs typeface="+mj-cs"/>
                <a:sym typeface="Helvetica"/>
              </a:defRPr>
            </a:pPr>
          </a:p>
          <a:p>
            <a:pPr marL="0" indent="0" algn="ctr" defTabSz="352043">
              <a:spcBef>
                <a:spcPts val="900"/>
              </a:spcBef>
              <a:buSzTx/>
              <a:buFontTx/>
              <a:buNone/>
              <a:defRPr sz="1232">
                <a:latin typeface="+mj-lt"/>
                <a:ea typeface="+mj-ea"/>
                <a:cs typeface="+mj-cs"/>
                <a:sym typeface="Helvetica"/>
              </a:defRPr>
            </a:pPr>
            <a:r>
              <a:t>Original course by Melissa Dell (Harvard Econ 1342), revised by Brad DeLong, research assistance by Anish Biligiri</a:t>
            </a:r>
          </a:p>
          <a:p>
            <a:pPr marL="0" indent="0" algn="ctr" defTabSz="352043">
              <a:spcBef>
                <a:spcPts val="900"/>
              </a:spcBef>
              <a:buSzTx/>
              <a:buFontTx/>
              <a:buNone/>
              <a:defRPr sz="1232">
                <a:latin typeface="+mj-lt"/>
                <a:ea typeface="+mj-ea"/>
                <a:cs typeface="+mj-cs"/>
                <a:sym typeface="Helvetica"/>
              </a:defRPr>
            </a:pPr>
          </a:p>
          <a:p>
            <a:pPr marL="0" indent="0" algn="ctr" defTabSz="352043">
              <a:spcBef>
                <a:spcPts val="900"/>
              </a:spcBef>
              <a:buSzTx/>
              <a:buFontTx/>
              <a:buNone/>
              <a:defRPr sz="1078">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https://github.com/braddelong/public-files/blob/master/econ-135-lecture-7.pptx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 name="Not “Legible” to the State"/>
          <p:cNvSpPr txBox="1"/>
          <p:nvPr>
            <p:ph type="title" idx="4294967295"/>
          </p:nvPr>
        </p:nvSpPr>
        <p:spPr>
          <a:xfrm>
            <a:off x="277663" y="-1"/>
            <a:ext cx="8572501" cy="1270001"/>
          </a:xfrm>
          <a:prstGeom prst="rect">
            <a:avLst/>
          </a:prstGeom>
        </p:spPr>
        <p:txBody>
          <a:bodyPr>
            <a:normAutofit fontScale="100000" lnSpcReduction="0"/>
          </a:bodyPr>
          <a:lstStyle>
            <a:lvl1pPr defTabSz="416052">
              <a:defRPr sz="5460">
                <a:solidFill>
                  <a:srgbClr val="008000"/>
                </a:solidFill>
              </a:defRPr>
            </a:lvl1pPr>
          </a:lstStyle>
          <a:p>
            <a:pPr/>
            <a:r>
              <a:t>Not “Legible” to the State</a:t>
            </a:r>
          </a:p>
        </p:txBody>
      </p:sp>
      <p:sp>
        <p:nvSpPr>
          <p:cNvPr id="72" name="Justinian knows very well that the countryside is not legible to him:…"/>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78892">
              <a:buSzTx/>
              <a:buFontTx/>
              <a:buNone/>
              <a:defRPr b="1" sz="1464">
                <a:latin typeface="+mj-lt"/>
                <a:ea typeface="+mj-ea"/>
                <a:cs typeface="+mj-cs"/>
                <a:sym typeface="Helvetica"/>
              </a:defRPr>
            </a:pPr>
            <a:r>
              <a:t>Justinian knows very well that the countryside is not legible to him:</a:t>
            </a:r>
          </a:p>
          <a:p>
            <a:pPr marL="146785" indent="-146785" defTabSz="278892">
              <a:buFontTx/>
              <a:defRPr sz="1464">
                <a:latin typeface="Times New Roman"/>
                <a:ea typeface="Times New Roman"/>
                <a:cs typeface="Times New Roman"/>
                <a:sym typeface="Times New Roman"/>
              </a:defRPr>
            </a:pPr>
            <a:r>
              <a:t>The contracts that Flavius Apion makes with his tenants are made under the shadow of the threat that if Flavius Apion does not like the way things are going he will send a </a:t>
            </a:r>
            <a:r>
              <a:rPr i="1"/>
              <a:t>bucellarius</a:t>
            </a:r>
            <a:r>
              <a:t> to beat you up. </a:t>
            </a:r>
          </a:p>
          <a:p>
            <a:pPr marL="146785" indent="-146785" defTabSz="278892">
              <a:buFontTx/>
              <a:defRPr sz="1464">
                <a:latin typeface="Times New Roman"/>
                <a:ea typeface="Times New Roman"/>
                <a:cs typeface="Times New Roman"/>
                <a:sym typeface="Times New Roman"/>
              </a:defRPr>
            </a:pPr>
            <a:r>
              <a:t>Anoup is not pointing out to Flavius Apion that their landlord-tenant relationship is a good thing and that keeping him as a tenant rather than throwing him off the land for failure to pay the rent is in both their interests. </a:t>
            </a:r>
          </a:p>
          <a:p>
            <a:pPr marL="146785" indent="-146785" defTabSz="278892">
              <a:buFontTx/>
              <a:defRPr sz="1464">
                <a:latin typeface="Times New Roman"/>
                <a:ea typeface="Times New Roman"/>
                <a:cs typeface="Times New Roman"/>
                <a:sym typeface="Times New Roman"/>
              </a:defRPr>
            </a:pPr>
            <a:r>
              <a:t>Instead, Anoup is calling himself a slave (which he is not). Anoup is calling Flavius Apion a lord (which he is not supposed to be). Anoup is appealing to a long family history of dependence of himself and his ancestors on the various Flavii Apionoi and Flavii Strategioi of past generations. </a:t>
            </a:r>
          </a:p>
          <a:p>
            <a:pPr marL="146785" indent="-146785" defTabSz="278892">
              <a:buFontTx/>
              <a:defRPr sz="1464">
                <a:latin typeface="Times New Roman"/>
                <a:ea typeface="Times New Roman"/>
                <a:cs typeface="Times New Roman"/>
                <a:sym typeface="Times New Roman"/>
              </a:defRPr>
            </a:pPr>
            <a:r>
              <a:t>Justinian thinks that things would be better served if the countryside were properly legible to him and he could enforce reality to correspond to the legal order of slaves and citizens, tenants and landlords interacting through contract, and taxpayers. </a:t>
            </a:r>
          </a:p>
          <a:p>
            <a:pPr marL="146785" indent="-146785" defTabSz="278892">
              <a:buFontTx/>
              <a:defRPr sz="1464">
                <a:latin typeface="Times New Roman"/>
                <a:ea typeface="Times New Roman"/>
                <a:cs typeface="Times New Roman"/>
                <a:sym typeface="Times New Roman"/>
              </a:defRPr>
            </a:pPr>
            <a:r>
              <a:t>Flavius Apion would prefer that the order be one of proto-feudalism: that all the Anoups know and understand that they are at his mercy, and that the emperor is far, far away. </a:t>
            </a:r>
          </a:p>
          <a:p>
            <a:pPr marL="146785" indent="-146785" defTabSz="278892">
              <a:buFontTx/>
              <a:defRPr sz="1464">
                <a:latin typeface="Times New Roman"/>
                <a:ea typeface="Times New Roman"/>
                <a:cs typeface="Times New Roman"/>
                <a:sym typeface="Times New Roman"/>
              </a:defRPr>
            </a:pPr>
            <a:r>
              <a:t>And we don't know what Anoup thinks:</a:t>
            </a:r>
          </a:p>
          <a:p>
            <a:pPr lvl="1" marL="379195" indent="-146785" defTabSz="278892">
              <a:buFontTx/>
              <a:buChar char="•"/>
              <a:defRPr sz="1464">
                <a:latin typeface="Times New Roman"/>
                <a:ea typeface="Times New Roman"/>
                <a:cs typeface="Times New Roman"/>
                <a:sym typeface="Times New Roman"/>
              </a:defRPr>
            </a:pPr>
            <a:r>
              <a:t>We do know that does not sound as though he experiences the lack of legibility of the countryside to the emperor and his state as a full and complete liberation. </a:t>
            </a:r>
          </a:p>
          <a:p>
            <a:pPr lvl="1" marL="379195" indent="-146785" defTabSz="278892">
              <a:buFontTx/>
              <a:buChar char="•"/>
              <a:defRPr sz="1464">
                <a:latin typeface="Times New Roman"/>
                <a:ea typeface="Times New Roman"/>
                <a:cs typeface="Times New Roman"/>
                <a:sym typeface="Times New Roman"/>
              </a:defRPr>
            </a:pPr>
            <a:r>
              <a:t>And we do know that the Emperor Justinian was gravely concerned about the transformation of his soldiers into bucellarii, into the dependent bully-boys of the landlords—both because it meant that they were not on the borders where they belonged and because it disturbed what he saw as the proper balance of power in the countryside and what he saw as the emperor's justice.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Dell’s Summary of Acemoglu and Robinson on the Rise and Fall of Rome II"/>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8000"/>
                </a:solidFill>
              </a:defRPr>
            </a:lvl1pPr>
          </a:lstStyle>
          <a:p>
            <a:pPr/>
            <a:r>
              <a:t>Dell’s Summary of Acemoglu and Robinson on the Rise and Fall of Rome II</a:t>
            </a:r>
          </a:p>
        </p:txBody>
      </p:sp>
      <p:sp>
        <p:nvSpPr>
          <p:cNvPr id="75"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76" name="For the Roman Empire, the collapse of Roman authority was pronounced, particularly in the West:…"/>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06908">
              <a:spcBef>
                <a:spcPts val="1000"/>
              </a:spcBef>
              <a:buSzTx/>
              <a:buFontTx/>
              <a:buNone/>
              <a:defRPr b="1" sz="2136">
                <a:latin typeface="+mj-lt"/>
                <a:ea typeface="+mj-ea"/>
                <a:cs typeface="+mj-cs"/>
                <a:sym typeface="Helvetica"/>
              </a:defRPr>
            </a:pPr>
            <a:r>
              <a:t>For the Roman Empire, the collapse of Roman authority was pronounced, particularly in the West:</a:t>
            </a:r>
          </a:p>
          <a:p>
            <a:pPr marL="214162" indent="-214162" defTabSz="406908">
              <a:spcBef>
                <a:spcPts val="1000"/>
              </a:spcBef>
              <a:buFontTx/>
              <a:defRPr sz="2136">
                <a:latin typeface="Times New Roman"/>
                <a:ea typeface="Times New Roman"/>
                <a:cs typeface="Times New Roman"/>
                <a:sym typeface="Times New Roman"/>
              </a:defRPr>
            </a:pPr>
            <a:r>
              <a:t>By 450AD all the trappings of Roman economic prosperity were gone. </a:t>
            </a:r>
          </a:p>
          <a:p>
            <a:pPr marL="214162" indent="-214162" defTabSz="406908">
              <a:spcBef>
                <a:spcPts val="1000"/>
              </a:spcBef>
              <a:buFontTx/>
              <a:defRPr sz="2136">
                <a:latin typeface="Times New Roman"/>
                <a:ea typeface="Times New Roman"/>
                <a:cs typeface="Times New Roman"/>
                <a:sym typeface="Times New Roman"/>
              </a:defRPr>
            </a:pPr>
            <a:r>
              <a:t>Money vanished from circulation. </a:t>
            </a:r>
          </a:p>
          <a:p>
            <a:pPr marL="214162" indent="-214162" defTabSz="406908">
              <a:spcBef>
                <a:spcPts val="1000"/>
              </a:spcBef>
              <a:buFontTx/>
              <a:defRPr sz="2136">
                <a:latin typeface="Times New Roman"/>
                <a:ea typeface="Times New Roman"/>
                <a:cs typeface="Times New Roman"/>
                <a:sym typeface="Times New Roman"/>
              </a:defRPr>
            </a:pPr>
            <a:r>
              <a:t>Urban areas were abandoned and buildings stripped of stone. </a:t>
            </a:r>
          </a:p>
          <a:p>
            <a:pPr marL="214162" indent="-214162" defTabSz="406908">
              <a:spcBef>
                <a:spcPts val="1000"/>
              </a:spcBef>
              <a:buFontTx/>
              <a:defRPr sz="2136">
                <a:latin typeface="Times New Roman"/>
                <a:ea typeface="Times New Roman"/>
                <a:cs typeface="Times New Roman"/>
                <a:sym typeface="Times New Roman"/>
              </a:defRPr>
            </a:pPr>
            <a:r>
              <a:t>The roads were overgrown with weeds. </a:t>
            </a:r>
          </a:p>
          <a:p>
            <a:pPr marL="214162" indent="-214162" defTabSz="406908">
              <a:spcBef>
                <a:spcPts val="1000"/>
              </a:spcBef>
              <a:buFontTx/>
              <a:defRPr sz="2136">
                <a:latin typeface="Times New Roman"/>
                <a:ea typeface="Times New Roman"/>
                <a:cs typeface="Times New Roman"/>
                <a:sym typeface="Times New Roman"/>
              </a:defRPr>
            </a:pPr>
            <a:r>
              <a:t>The only type of pottery which was fabricated was crude and hand made, not manufactured. </a:t>
            </a:r>
          </a:p>
          <a:p>
            <a:pPr marL="214162" indent="-214162" defTabSz="406908">
              <a:spcBef>
                <a:spcPts val="1000"/>
              </a:spcBef>
              <a:buFontTx/>
              <a:defRPr sz="2136">
                <a:latin typeface="Times New Roman"/>
                <a:ea typeface="Times New Roman"/>
                <a:cs typeface="Times New Roman"/>
                <a:sym typeface="Times New Roman"/>
              </a:defRPr>
            </a:pPr>
            <a:r>
              <a:t>People forgot how to use mortar and they also forgot how to read and write. </a:t>
            </a:r>
          </a:p>
          <a:p>
            <a:pPr marL="214162" indent="-214162" defTabSz="406908">
              <a:spcBef>
                <a:spcPts val="1000"/>
              </a:spcBef>
              <a:buFontTx/>
              <a:defRPr sz="2136">
                <a:latin typeface="Times New Roman"/>
                <a:ea typeface="Times New Roman"/>
                <a:cs typeface="Times New Roman"/>
                <a:sym typeface="Times New Roman"/>
              </a:defRPr>
            </a:pPr>
            <a:r>
              <a:t>Roofs were made of branches, not tiles. </a:t>
            </a:r>
          </a:p>
          <a:p>
            <a:pPr marL="214162" indent="-214162" defTabSz="406908">
              <a:spcBef>
                <a:spcPts val="1000"/>
              </a:spcBef>
              <a:buFontTx/>
              <a:defRPr sz="2136">
                <a:latin typeface="Times New Roman"/>
                <a:ea typeface="Times New Roman"/>
                <a:cs typeface="Times New Roman"/>
                <a:sym typeface="Times New Roman"/>
              </a:defRPr>
            </a:pPr>
            <a:r>
              <a:t>The Eastern Roman Empire lived on, but it contracted significantly with the rise of Islam in the 7th Century.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Subsequent Evolution of Western Europ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Subsequent Evolution of Western Europe</a:t>
            </a:r>
          </a:p>
        </p:txBody>
      </p:sp>
      <p:sp>
        <p:nvSpPr>
          <p:cNvPr id="79" name="Land Ownership and Exploitation in a Nutshell:…"/>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Land Ownership and Exploitation in a Nutshell:</a:t>
            </a:r>
          </a:p>
          <a:p>
            <a:pPr marL="240631" indent="-240631">
              <a:spcBef>
                <a:spcPts val="1200"/>
              </a:spcBef>
              <a:buFontTx/>
              <a:defRPr sz="2400">
                <a:latin typeface="Times New Roman"/>
                <a:ea typeface="Times New Roman"/>
                <a:cs typeface="Times New Roman"/>
                <a:sym typeface="Times New Roman"/>
              </a:defRPr>
            </a:pPr>
            <a:r>
              <a:t>Peter Temin: </a:t>
            </a:r>
            <a:r>
              <a:rPr i="1"/>
              <a:t>Land Tenure and Exploitation from the Roman Empire to Lord Peter Wimsey</a:t>
            </a:r>
            <a:r>
              <a:t> &lt;</a:t>
            </a:r>
            <a:r>
              <a:rPr u="sng">
                <a:solidFill>
                  <a:srgbClr val="0000FF"/>
                </a:solidFill>
                <a:uFill>
                  <a:solidFill>
                    <a:srgbClr val="0000FF"/>
                  </a:solidFill>
                </a:uFill>
                <a:hlinkClick r:id="rId2" invalidUrl="" action="" tgtFrame="" tooltip="" history="1" highlightClick="0" endSnd="0"/>
              </a:rPr>
              <a:t>https://www.bradford-delong.com/2020/02/weekend-reading-peter-temin-land-tenure-and-exploitation-from-the-roman-empire-to-lord-peter-wimsey.html</a:t>
            </a:r>
            <a:r>
              <a:t>&gt;...</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Why Was Pre-Industrial Progress so Slow on Averag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Why Was Pre-Industrial Progress so Slow on Average?</a:t>
            </a:r>
          </a:p>
        </p:txBody>
      </p:sp>
      <p:sp>
        <p:nvSpPr>
          <p:cNvPr id="82" name="Our readings:…"/>
          <p:cNvSpPr txBox="1"/>
          <p:nvPr>
            <p:ph type="body" sz="half" idx="4294967295"/>
          </p:nvPr>
        </p:nvSpPr>
        <p:spPr>
          <a:xfrm>
            <a:off x="277663" y="1270000"/>
            <a:ext cx="4358967" cy="5310441"/>
          </a:xfrm>
          <a:prstGeom prst="rect">
            <a:avLst/>
          </a:prstGeom>
        </p:spPr>
        <p:txBody>
          <a:bodyPr>
            <a:normAutofit fontScale="100000" lnSpcReduction="0"/>
          </a:bodyPr>
          <a:lstStyle/>
          <a:p>
            <a:pPr marL="0" indent="0" defTabSz="356615">
              <a:spcBef>
                <a:spcPts val="900"/>
              </a:spcBef>
              <a:buSzTx/>
              <a:buFontTx/>
              <a:buNone/>
              <a:defRPr sz="1871">
                <a:latin typeface="+mj-lt"/>
                <a:ea typeface="+mj-ea"/>
                <a:cs typeface="+mj-cs"/>
                <a:sym typeface="Helvetica"/>
              </a:defRPr>
            </a:pPr>
            <a:r>
              <a:rPr b="1"/>
              <a:t>Our readings:</a:t>
            </a:r>
          </a:p>
          <a:p>
            <a:pPr marL="187692" indent="-187692" defTabSz="356615">
              <a:spcBef>
                <a:spcPts val="900"/>
              </a:spcBef>
              <a:buFontTx/>
              <a:defRPr sz="1871">
                <a:latin typeface="Times New Roman"/>
                <a:ea typeface="Times New Roman"/>
                <a:cs typeface="Times New Roman"/>
                <a:sym typeface="Times New Roman"/>
              </a:defRPr>
            </a:pPr>
            <a:r>
              <a:t>Willem M. Jongman (2007): Gibbon was Right: The Decline and Fall of the Roman Economy &lt;</a:t>
            </a:r>
            <a:r>
              <a:rPr u="sng">
                <a:solidFill>
                  <a:srgbClr val="0000FF"/>
                </a:solidFill>
                <a:uFill>
                  <a:solidFill>
                    <a:srgbClr val="0000FF"/>
                  </a:solidFill>
                </a:uFill>
                <a:hlinkClick r:id="rId2" invalidUrl="" action="" tgtFrame="" tooltip="" history="1" highlightClick="0" endSnd="0"/>
              </a:rPr>
              <a:t>https://delong.typepad.com/jongman-gibbon-was-right.pdf</a:t>
            </a:r>
            <a:r>
              <a:t>&gt;</a:t>
            </a:r>
          </a:p>
          <a:p>
            <a:pPr marL="187692" indent="-187692" defTabSz="356615">
              <a:spcBef>
                <a:spcPts val="900"/>
              </a:spcBef>
              <a:buFontTx/>
              <a:defRPr sz="1871">
                <a:latin typeface="Times New Roman"/>
                <a:ea typeface="Times New Roman"/>
                <a:cs typeface="Times New Roman"/>
                <a:sym typeface="Times New Roman"/>
              </a:defRPr>
            </a:pPr>
            <a:r>
              <a:t>Peter Temin: The Roman Market Economy, Roman Growth &lt;</a:t>
            </a:r>
            <a:r>
              <a:rPr u="sng">
                <a:solidFill>
                  <a:srgbClr val="0000FF"/>
                </a:solidFill>
                <a:uFill>
                  <a:solidFill>
                    <a:srgbClr val="0000FF"/>
                  </a:solidFill>
                </a:uFill>
                <a:hlinkClick r:id="rId3" invalidUrl="" action="" tgtFrame="" tooltip="" history="1" highlightClick="0" endSnd="0"/>
              </a:rPr>
              <a:t>https://delong.typepad.com/files/temin-roman-growth.pdf</a:t>
            </a:r>
            <a:r>
              <a:t>&gt;</a:t>
            </a:r>
          </a:p>
          <a:p>
            <a:pPr marL="187692" indent="-187692" defTabSz="356615">
              <a:spcBef>
                <a:spcPts val="900"/>
              </a:spcBef>
              <a:buFontTx/>
              <a:defRPr sz="1871">
                <a:latin typeface="Times New Roman"/>
                <a:ea typeface="Times New Roman"/>
                <a:cs typeface="Times New Roman"/>
                <a:sym typeface="Times New Roman"/>
              </a:defRPr>
            </a:pPr>
            <a:r>
              <a:t>Moses Finley: Technical Innovation and Economic Progress in the Ancient World &lt;</a:t>
            </a:r>
            <a:r>
              <a:rPr u="sng">
                <a:solidFill>
                  <a:srgbClr val="0000FF"/>
                </a:solidFill>
                <a:uFill>
                  <a:solidFill>
                    <a:srgbClr val="0000FF"/>
                  </a:solidFill>
                </a:uFill>
                <a:hlinkClick r:id="rId4" invalidUrl="" action="" tgtFrame="" tooltip="" history="1" highlightClick="0" endSnd="0"/>
              </a:rPr>
              <a:t>https://delong.typepad.com/finley-technical.pdf</a:t>
            </a:r>
            <a:r>
              <a:t>&gt;</a:t>
            </a:r>
          </a:p>
          <a:p>
            <a:pPr marL="187692" indent="-187692" defTabSz="356615">
              <a:spcBef>
                <a:spcPts val="900"/>
              </a:spcBef>
              <a:buFontTx/>
              <a:defRPr sz="1871">
                <a:latin typeface="Times New Roman"/>
                <a:ea typeface="Times New Roman"/>
                <a:cs typeface="Times New Roman"/>
                <a:sym typeface="Times New Roman"/>
              </a:defRPr>
            </a:pPr>
            <a:r>
              <a:t>Josh Ober (2019): Agamemnon's Cluelessness, selections &lt;</a:t>
            </a:r>
            <a:r>
              <a:rPr u="sng">
                <a:solidFill>
                  <a:srgbClr val="0000FF"/>
                </a:solidFill>
                <a:uFill>
                  <a:solidFill>
                    <a:srgbClr val="0000FF"/>
                  </a:solidFill>
                </a:uFill>
                <a:hlinkClick r:id="rId5" invalidUrl="" action="" tgtFrame="" tooltip="" history="1" highlightClick="0" endSnd="0"/>
              </a:rPr>
              <a:t>https://delong.typepad.com/files/ober-agamemnon-selections.pdf</a:t>
            </a:r>
            <a:r>
              <a:t>&gt;</a:t>
            </a:r>
          </a:p>
        </p:txBody>
      </p:sp>
      <p:pic>
        <p:nvPicPr>
          <p:cNvPr id="83" name="Image" descr="Image"/>
          <p:cNvPicPr>
            <a:picLocks noChangeAspect="1"/>
          </p:cNvPicPr>
          <p:nvPr/>
        </p:nvPicPr>
        <p:blipFill>
          <a:blip r:embed="rId6">
            <a:extLst/>
          </a:blip>
          <a:stretch>
            <a:fillRect/>
          </a:stretch>
        </p:blipFill>
        <p:spPr>
          <a:xfrm>
            <a:off x="-98664" y="1270000"/>
            <a:ext cx="8832792" cy="4869008"/>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 name="Potential Points of View"/>
          <p:cNvSpPr txBox="1"/>
          <p:nvPr>
            <p:ph type="title" idx="4294967295"/>
          </p:nvPr>
        </p:nvSpPr>
        <p:spPr>
          <a:xfrm>
            <a:off x="277663" y="-1"/>
            <a:ext cx="8572501" cy="1270001"/>
          </a:xfrm>
          <a:prstGeom prst="rect">
            <a:avLst/>
          </a:prstGeom>
        </p:spPr>
        <p:txBody>
          <a:bodyPr>
            <a:normAutofit fontScale="100000" lnSpcReduction="0"/>
          </a:bodyPr>
          <a:lstStyle>
            <a:lvl1pPr defTabSz="448055">
              <a:defRPr sz="5880">
                <a:solidFill>
                  <a:srgbClr val="000080"/>
                </a:solidFill>
              </a:defRPr>
            </a:lvl1pPr>
          </a:lstStyle>
          <a:p>
            <a:pPr/>
            <a:r>
              <a:t>Potential Points of View</a:t>
            </a:r>
          </a:p>
        </p:txBody>
      </p:sp>
      <p:sp>
        <p:nvSpPr>
          <p:cNvPr id="86" name="What are the possibilities here?:…"/>
          <p:cNvSpPr txBox="1"/>
          <p:nvPr>
            <p:ph type="body" idx="4294967295"/>
          </p:nvPr>
        </p:nvSpPr>
        <p:spPr>
          <a:xfrm>
            <a:off x="277663" y="1270000"/>
            <a:ext cx="8572501" cy="5346044"/>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What are the possibilities here?:</a:t>
            </a:r>
          </a:p>
          <a:p>
            <a:pPr marL="240631" indent="-240631">
              <a:spcBef>
                <a:spcPts val="1200"/>
              </a:spcBef>
              <a:buFontTx/>
              <a:defRPr sz="2400">
                <a:latin typeface="Times New Roman"/>
                <a:ea typeface="Times New Roman"/>
                <a:cs typeface="Times New Roman"/>
                <a:sym typeface="Times New Roman"/>
              </a:defRPr>
            </a:pPr>
            <a:r>
              <a:t>No puzzle—given how few heads they had, and given the absence of printing and the difficulty of controlled experiments, it is a miracle that they managed to advance technology as far as they did as fast as they did…</a:t>
            </a:r>
          </a:p>
          <a:p>
            <a:pPr marL="240631" indent="-240631">
              <a:spcBef>
                <a:spcPts val="1200"/>
              </a:spcBef>
              <a:buFontTx/>
              <a:defRPr sz="2400">
                <a:latin typeface="Times New Roman"/>
                <a:ea typeface="Times New Roman"/>
                <a:cs typeface="Times New Roman"/>
                <a:sym typeface="Times New Roman"/>
              </a:defRPr>
            </a:pPr>
            <a:r>
              <a:t>No: there was something wrong. They had the wrong kind of society…</a:t>
            </a:r>
          </a:p>
          <a:p>
            <a:pPr marL="240631" indent="-240631">
              <a:spcBef>
                <a:spcPts val="1200"/>
              </a:spcBef>
              <a:buFontTx/>
              <a:defRPr sz="2400">
                <a:latin typeface="Times New Roman"/>
                <a:ea typeface="Times New Roman"/>
                <a:cs typeface="Times New Roman"/>
                <a:sym typeface="Times New Roman"/>
              </a:defRPr>
            </a:pPr>
            <a:r>
              <a:t>No: something went wrong: civilization seems to be progressing up to the year 1… 0.013%/yr… 0.030%/yr… 0.061%/yr… &amp; then it stalls out: instead of doubling to a Commercial Revolution rate of growth after the year 1, the rate of ideas growth halves again…</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Our Four Readings 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Our Four Readings I</a:t>
            </a:r>
          </a:p>
        </p:txBody>
      </p:sp>
      <p:sp>
        <p:nvSpPr>
          <p:cNvPr id="89" name="What possibilities do they argue for?:…"/>
          <p:cNvSpPr txBox="1"/>
          <p:nvPr>
            <p:ph type="body" idx="4294967295"/>
          </p:nvPr>
        </p:nvSpPr>
        <p:spPr>
          <a:xfrm>
            <a:off x="277663" y="1270000"/>
            <a:ext cx="8572501" cy="5346044"/>
          </a:xfrm>
          <a:prstGeom prst="rect">
            <a:avLst/>
          </a:prstGeom>
        </p:spPr>
        <p:txBody>
          <a:bodyPr>
            <a:normAutofit fontScale="100000" lnSpcReduction="0"/>
          </a:bodyPr>
          <a:lstStyle/>
          <a:p>
            <a:pPr marL="0" indent="0" defTabSz="342900">
              <a:spcBef>
                <a:spcPts val="900"/>
              </a:spcBef>
              <a:buSzTx/>
              <a:buFontTx/>
              <a:buNone/>
              <a:defRPr b="1" sz="1800">
                <a:latin typeface="+mj-lt"/>
                <a:ea typeface="+mj-ea"/>
                <a:cs typeface="+mj-cs"/>
                <a:sym typeface="Helvetica"/>
              </a:defRPr>
            </a:pPr>
            <a:r>
              <a:t>What possibilities do they argue for?:</a:t>
            </a:r>
          </a:p>
          <a:p>
            <a:pPr marL="180473" indent="-180473" defTabSz="342900">
              <a:spcBef>
                <a:spcPts val="900"/>
              </a:spcBef>
              <a:buFontTx/>
              <a:defRPr sz="1800">
                <a:latin typeface="Times New Roman"/>
                <a:ea typeface="Times New Roman"/>
                <a:cs typeface="Times New Roman"/>
                <a:sym typeface="Times New Roman"/>
              </a:defRPr>
            </a:pPr>
            <a:r>
              <a:t>Jongman: </a:t>
            </a:r>
          </a:p>
          <a:p>
            <a:pPr lvl="1" marL="466223" indent="-180473" defTabSz="342900">
              <a:spcBef>
                <a:spcPts val="900"/>
              </a:spcBef>
              <a:buFontTx/>
              <a:buChar char="•"/>
              <a:defRPr sz="1800">
                <a:latin typeface="Times New Roman"/>
                <a:ea typeface="Times New Roman"/>
                <a:cs typeface="Times New Roman"/>
                <a:sym typeface="Times New Roman"/>
              </a:defRPr>
            </a:pPr>
            <a:r>
              <a:t>“Population went down… production per man hour must have gone up….. Conversely, rents must have gone therefore the incomes of elite land-owners. The Roman Empire should have turned into a world of happy and prosperous peasants, and much greater social equality than before. The theory is impeccable, but reality was, of course, different. What we witness from the late second century is the emergence of a new social, political, and legal regime, where oppression replaces the entitlements of citizenship…”</a:t>
            </a:r>
          </a:p>
          <a:p>
            <a:pPr marL="180473" indent="-180473" defTabSz="342900">
              <a:spcBef>
                <a:spcPts val="900"/>
              </a:spcBef>
              <a:buFontTx/>
              <a:defRPr sz="1800">
                <a:latin typeface="Times New Roman"/>
                <a:ea typeface="Times New Roman"/>
                <a:cs typeface="Times New Roman"/>
                <a:sym typeface="Times New Roman"/>
              </a:defRPr>
            </a:pPr>
            <a:r>
              <a:t>Temin:</a:t>
            </a:r>
          </a:p>
          <a:p>
            <a:pPr lvl="1" marL="466223" indent="-180473" defTabSz="342900">
              <a:spcBef>
                <a:spcPts val="900"/>
              </a:spcBef>
              <a:buFontTx/>
              <a:buChar char="•"/>
              <a:defRPr sz="1800">
                <a:latin typeface="Times New Roman"/>
                <a:ea typeface="Times New Roman"/>
                <a:cs typeface="Times New Roman"/>
                <a:sym typeface="Times New Roman"/>
              </a:defRPr>
            </a:pPr>
            <a:r>
              <a:t>“The high ratio of wages to energy costs was not only absent in eighteenth-century continental Europe; it was absent as well in the Roman Empire. Despite the technical progress being made then that we are discovering more about, there was no possibility of escaping from the Malthusian constraints with the price ratios that existed then. However prosperous Rome may have been, it was not on the verge of having an Industrial Revolution. There was no analog of the British coal industry in antiquity and therefore no possibility that industrialization could have begun in the ancient world.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Our Four Readings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Our Four Readings II</a:t>
            </a:r>
          </a:p>
        </p:txBody>
      </p:sp>
      <p:sp>
        <p:nvSpPr>
          <p:cNvPr id="92" name="What possibilities do they argue for?:…"/>
          <p:cNvSpPr txBox="1"/>
          <p:nvPr>
            <p:ph type="body" idx="4294967295"/>
          </p:nvPr>
        </p:nvSpPr>
        <p:spPr>
          <a:xfrm>
            <a:off x="277663" y="1270000"/>
            <a:ext cx="8572501" cy="5346044"/>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What possibilities do they argue for?:</a:t>
            </a:r>
          </a:p>
          <a:p>
            <a:pPr marL="151597" indent="-151597" defTabSz="288036">
              <a:buFontTx/>
              <a:defRPr sz="1512">
                <a:latin typeface="Times New Roman"/>
                <a:ea typeface="Times New Roman"/>
                <a:cs typeface="Times New Roman"/>
                <a:sym typeface="Times New Roman"/>
              </a:defRPr>
            </a:pPr>
            <a:r>
              <a:t>Finley:</a:t>
            </a:r>
          </a:p>
          <a:p>
            <a:pPr lvl="1" marL="391627" indent="-151597" defTabSz="288036">
              <a:buFontTx/>
              <a:buChar char="•"/>
              <a:defRPr sz="1512">
                <a:latin typeface="Times New Roman"/>
                <a:ea typeface="Times New Roman"/>
                <a:cs typeface="Times New Roman"/>
                <a:sym typeface="Times New Roman"/>
              </a:defRPr>
            </a:pPr>
            <a:r>
              <a:t>“The pejorative judgments of ancient writers about labour, and specifically about the labour of the artisan, and of anyone who worksfor another, are too continuous, numerous, and unanimous, too wrapped up in discussions of every aspect of ancient life, to be dismissed as empty rhetoric. In other slave-owning societies for whom there is fuller documentation, these implications and their practical effects are unmistakable. </a:t>
            </a:r>
          </a:p>
          <a:p>
            <a:pPr lvl="1" marL="391627" indent="-151597" defTabSz="288036">
              <a:buFontTx/>
              <a:buChar char="•"/>
              <a:defRPr sz="1512">
                <a:latin typeface="Times New Roman"/>
                <a:ea typeface="Times New Roman"/>
                <a:cs typeface="Times New Roman"/>
                <a:sym typeface="Times New Roman"/>
              </a:defRPr>
            </a:pPr>
            <a:r>
              <a:t>“Writing about the Great Trek, for example, Sir Keith Hancock said: 'The Boers very soon convinced themselves that artisans' work and slaves' work were the same thing—a conviction which struck such deep roots in their minds that their descendants in the nineteenth century left to British immigrants almost all the opportunities of skilled industrial employment in the expanding towns'. </a:t>
            </a:r>
          </a:p>
          <a:p>
            <a:pPr lvl="1" marL="391627" indent="-151597" defTabSz="288036">
              <a:buFontTx/>
              <a:buChar char="•"/>
              <a:defRPr sz="1512">
                <a:latin typeface="Times New Roman"/>
                <a:ea typeface="Times New Roman"/>
                <a:cs typeface="Times New Roman"/>
                <a:sym typeface="Times New Roman"/>
              </a:defRPr>
            </a:pPr>
            <a:r>
              <a:t>“Or Tocqueville, whose I83I notebooks are filled with the theme that 'slavery is even more prejudicial to the masters than to the slaves', because, as a leading Louisville merchant said to him, 'it deprives us of the energy and spirit of enterprise that characterizes the States that have no slaves’.</a:t>
            </a:r>
          </a:p>
          <a:p>
            <a:pPr lvl="1" marL="391627" indent="-151597" defTabSz="288036">
              <a:buFontTx/>
              <a:buChar char="•"/>
              <a:defRPr sz="1512">
                <a:latin typeface="Times New Roman"/>
                <a:ea typeface="Times New Roman"/>
                <a:cs typeface="Times New Roman"/>
                <a:sym typeface="Times New Roman"/>
              </a:defRPr>
            </a:pPr>
            <a:r>
              <a:t>“Greek and Roman slavery functioned in a different context, to be sure, both internally and externally, and comparisons must be made with caution and reserve. But this particular one seems to me to be valid and necessary…”</a:t>
            </a:r>
          </a:p>
          <a:p>
            <a:pPr lvl="1" marL="391627" indent="-151597" defTabSz="288036">
              <a:buFontTx/>
              <a:buChar char="•"/>
              <a:defRPr sz="1512">
                <a:latin typeface="Times New Roman"/>
                <a:ea typeface="Times New Roman"/>
                <a:cs typeface="Times New Roman"/>
                <a:sym typeface="Times New Roman"/>
              </a:defRPr>
            </a:pPr>
            <a:r>
              <a:t>“Nothing that I have said should be taken to suggest that there was no technical or economic progress whatever in antiquity. Obviously the range and quality of products were enhanced and standards of life rose, at least for the rich. The spread of urbanization suggests, and the quality of urban living confirms, that a larger share of the total income was available for non-productive expenditure…”</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Our Four Readings I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Our Four Readings III</a:t>
            </a:r>
          </a:p>
        </p:txBody>
      </p:sp>
      <p:sp>
        <p:nvSpPr>
          <p:cNvPr id="95" name="What possibilities do they argue for?:…"/>
          <p:cNvSpPr txBox="1"/>
          <p:nvPr>
            <p:ph type="body" idx="4294967295"/>
          </p:nvPr>
        </p:nvSpPr>
        <p:spPr>
          <a:xfrm>
            <a:off x="277663" y="1270000"/>
            <a:ext cx="8572501" cy="5346044"/>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What possibilities do they argue for?:</a:t>
            </a:r>
          </a:p>
          <a:p>
            <a:pPr marL="151597" indent="-151597" defTabSz="288036">
              <a:buFontTx/>
              <a:defRPr sz="1512">
                <a:latin typeface="Times New Roman"/>
                <a:ea typeface="Times New Roman"/>
                <a:cs typeface="Times New Roman"/>
                <a:sym typeface="Times New Roman"/>
              </a:defRPr>
            </a:pPr>
            <a:r>
              <a:t>Ober: </a:t>
            </a:r>
          </a:p>
          <a:p>
            <a:pPr lvl="1" marL="391627" indent="-151597" defTabSz="288036">
              <a:buFontTx/>
              <a:buChar char="•"/>
              <a:defRPr sz="1512">
                <a:latin typeface="Times New Roman"/>
                <a:ea typeface="Times New Roman"/>
                <a:cs typeface="Times New Roman"/>
                <a:sym typeface="Times New Roman"/>
              </a:defRPr>
            </a:pPr>
            <a:r>
              <a:t>“If the 'substantial growth’ conclusion is correct, as I suppose it to be, it appears that in practice, at least, Greeks were quite capable of the kind of reasoning necessary to build and sustain a growing economy. That is to say, ancient Greeks, as individuals and collectives, frequently employed economic rationality, i.e. rationally instrumental reasoning in economic contexts. It is nonetheless undeniable that there is a body of classical literature that exemplifies the scorn for money-making that was emphasized by the Finley school. Those expressions of scorn underpin the theory of an essentially timeless and changeless ancient economy predicated on violent extraction and gift exchange. </a:t>
            </a:r>
          </a:p>
          <a:p>
            <a:pPr lvl="1" marL="391627" indent="-151597" defTabSz="288036">
              <a:buFontTx/>
              <a:buChar char="•"/>
              <a:defRPr sz="1512">
                <a:latin typeface="Times New Roman"/>
                <a:ea typeface="Times New Roman"/>
                <a:cs typeface="Times New Roman"/>
                <a:sym typeface="Times New Roman"/>
              </a:defRPr>
            </a:pPr>
            <a:r>
              <a:t>“The many surviving works of classical-era Socratics—Plato, Xenophon, and Aristotle—figure prominently in that ancient body of evidence. While scorn for trade and commerce can indeed be found outside the philosophical corpus, absent the works of the Socratic philosophers, our sense of what ‘Greek literature’ has to say about economic activity would be very different.”</a:t>
            </a:r>
          </a:p>
          <a:p>
            <a:pPr lvl="1" marL="391627" indent="-151597" defTabSz="288036">
              <a:buFontTx/>
              <a:buChar char="•"/>
              <a:defRPr sz="1512">
                <a:latin typeface="Times New Roman"/>
                <a:ea typeface="Times New Roman"/>
                <a:cs typeface="Times New Roman"/>
                <a:sym typeface="Times New Roman"/>
              </a:defRPr>
            </a:pPr>
            <a:r>
              <a:t>“The approach of the Socratic philosophers to economic rationality was fundamentally critical and normative…. For Finley and his school, social status remained foundational; any activity that was not grounded in status, and in the power relations thought to inhere in status relations, was, consequently, unmoored and ephemeral. </a:t>
            </a:r>
          </a:p>
          <a:p>
            <a:pPr lvl="1" marL="391627" indent="-151597" defTabSz="288036">
              <a:buFontTx/>
              <a:buChar char="•"/>
              <a:defRPr sz="1512">
                <a:latin typeface="Times New Roman"/>
                <a:ea typeface="Times New Roman"/>
                <a:cs typeface="Times New Roman"/>
                <a:sym typeface="Times New Roman"/>
              </a:defRPr>
            </a:pPr>
            <a:r>
              <a:t>“Economic activity aimed at increasing productivity, innovations aimed at increasing efficiency, and increased consumption—rather than securing the status of the relevant actors—were, thereby, rendered more or less invisible—and in any event, unworthy of detailed study. The result was, so I suppose, both a misunderstanding of the relevant texts and a misrepresentation of the underlying social reality…” </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Review: What Should We Review Toda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What Should We Review Today?</a:t>
            </a:r>
          </a:p>
        </p:txBody>
      </p:sp>
      <p:sp>
        <p:nvSpPr>
          <p:cNvPr id="98" name="A number of possibilities:…"/>
          <p:cNvSpPr txBox="1"/>
          <p:nvPr>
            <p:ph type="body" idx="4294967295"/>
          </p:nvPr>
        </p:nvSpPr>
        <p:spPr>
          <a:xfrm>
            <a:off x="277663" y="1270000"/>
            <a:ext cx="8572501" cy="5310441"/>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A number of possibilities:</a:t>
            </a:r>
          </a:p>
          <a:p>
            <a:pPr marL="240631" indent="-240631">
              <a:spcBef>
                <a:spcPts val="1200"/>
              </a:spcBef>
              <a:buFontTx/>
              <a:defRPr sz="2400">
                <a:latin typeface="Times New Roman"/>
                <a:ea typeface="Times New Roman"/>
                <a:cs typeface="Times New Roman"/>
                <a:sym typeface="Times New Roman"/>
              </a:defRPr>
            </a:pPr>
            <a:r>
              <a:t>The grand overview of the history of economic growth</a:t>
            </a:r>
          </a:p>
          <a:p>
            <a:pPr marL="240631" indent="-240631">
              <a:spcBef>
                <a:spcPts val="1200"/>
              </a:spcBef>
              <a:buFontTx/>
              <a:defRPr sz="2400">
                <a:latin typeface="Times New Roman"/>
                <a:ea typeface="Times New Roman"/>
                <a:cs typeface="Times New Roman"/>
                <a:sym typeface="Times New Roman"/>
              </a:defRPr>
            </a:pPr>
            <a:r>
              <a:t>Models:</a:t>
            </a:r>
          </a:p>
          <a:p>
            <a:pPr lvl="1" marL="621631" indent="-240631">
              <a:spcBef>
                <a:spcPts val="1200"/>
              </a:spcBef>
              <a:buFontTx/>
              <a:buChar char="•"/>
              <a:defRPr sz="2400">
                <a:latin typeface="Times New Roman"/>
                <a:ea typeface="Times New Roman"/>
                <a:cs typeface="Times New Roman"/>
                <a:sym typeface="Times New Roman"/>
              </a:defRPr>
            </a:pPr>
            <a:r>
              <a:t>The Solow growth model</a:t>
            </a:r>
          </a:p>
          <a:p>
            <a:pPr lvl="1" marL="621631" indent="-240631">
              <a:spcBef>
                <a:spcPts val="1200"/>
              </a:spcBef>
              <a:buFontTx/>
              <a:buChar char="•"/>
              <a:defRPr sz="2400">
                <a:latin typeface="Times New Roman"/>
                <a:ea typeface="Times New Roman"/>
                <a:cs typeface="Times New Roman"/>
                <a:sym typeface="Times New Roman"/>
              </a:defRPr>
            </a:pPr>
            <a:r>
              <a:t>Malthusian forces</a:t>
            </a:r>
          </a:p>
          <a:p>
            <a:pPr lvl="1" marL="621631" indent="-240631">
              <a:spcBef>
                <a:spcPts val="1200"/>
              </a:spcBef>
              <a:buFontTx/>
              <a:buChar char="•"/>
              <a:defRPr sz="2400">
                <a:latin typeface="Times New Roman"/>
                <a:ea typeface="Times New Roman"/>
                <a:cs typeface="Times New Roman"/>
                <a:sym typeface="Times New Roman"/>
              </a:defRPr>
            </a:pPr>
            <a:r>
              <a:t>“Two heads (almost) twice as good as one” &amp; “low-hanging fruit is picked first” &amp; “institutions matter a lot”</a:t>
            </a:r>
          </a:p>
          <a:p>
            <a:pPr marL="240631" indent="-240631">
              <a:spcBef>
                <a:spcPts val="1200"/>
              </a:spcBef>
              <a:buFontTx/>
              <a:defRPr sz="2400">
                <a:latin typeface="Times New Roman"/>
                <a:ea typeface="Times New Roman"/>
                <a:cs typeface="Times New Roman"/>
                <a:sym typeface="Times New Roman"/>
              </a:defRPr>
            </a:pPr>
            <a:r>
              <a:t>Malthusian economics</a:t>
            </a:r>
          </a:p>
          <a:p>
            <a:pPr lvl="1" marL="621631" indent="-240631">
              <a:spcBef>
                <a:spcPts val="1200"/>
              </a:spcBef>
              <a:buFontTx/>
              <a:buChar char="•"/>
              <a:defRPr sz="2400">
                <a:latin typeface="Times New Roman"/>
                <a:ea typeface="Times New Roman"/>
                <a:cs typeface="Times New Roman"/>
                <a:sym typeface="Times New Roman"/>
              </a:defRPr>
            </a:pPr>
            <a:r>
              <a:t>&amp; “class power”</a:t>
            </a:r>
          </a:p>
          <a:p>
            <a:pPr marL="240631" indent="-240631">
              <a:spcBef>
                <a:spcPts val="1200"/>
              </a:spcBef>
              <a:buFontTx/>
              <a:defRPr sz="2400">
                <a:latin typeface="Times New Roman"/>
                <a:ea typeface="Times New Roman"/>
                <a:cs typeface="Times New Roman"/>
                <a:sym typeface="Times New Roman"/>
              </a:defRPr>
            </a:pPr>
            <a:r>
              <a:t>Measuring prosperity relative to “subsistence”</a:t>
            </a:r>
          </a:p>
          <a:p>
            <a:pPr marL="240631" indent="-240631">
              <a:spcBef>
                <a:spcPts val="1200"/>
              </a:spcBef>
              <a:buFontTx/>
              <a:defRPr sz="2400">
                <a:latin typeface="Times New Roman"/>
                <a:ea typeface="Times New Roman"/>
                <a:cs typeface="Times New Roman"/>
                <a:sym typeface="Times New Roman"/>
              </a:defRPr>
            </a:pPr>
            <a:r>
              <a:t>Ancient empires (&amp; their rise &amp; fall)</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Big Ideas: Lecture 7: Slow Ideas Growth in the Past"/>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7: Slow Ideas Growth in the Past</a:t>
            </a:r>
          </a:p>
        </p:txBody>
      </p:sp>
      <p:sp>
        <p:nvSpPr>
          <p:cNvPr id="101" name="Takeaways from this lecture:…"/>
          <p:cNvSpPr txBox="1"/>
          <p:nvPr>
            <p:ph type="body" sz="half" idx="4294967295"/>
          </p:nvPr>
        </p:nvSpPr>
        <p:spPr>
          <a:xfrm>
            <a:off x="277663" y="1270000"/>
            <a:ext cx="3748415" cy="5310441"/>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Takeaways from this lecture:</a:t>
            </a:r>
          </a:p>
          <a:p>
            <a:pPr marL="240631" indent="-240631">
              <a:spcBef>
                <a:spcPts val="1200"/>
              </a:spcBef>
              <a:buFontTx/>
              <a:defRPr sz="2400">
                <a:latin typeface="Times New Roman"/>
                <a:ea typeface="Times New Roman"/>
                <a:cs typeface="Times New Roman"/>
                <a:sym typeface="Times New Roman"/>
              </a:defRPr>
            </a:pPr>
            <a:r>
              <a:t>OK: What should the takeaways from this lecture be?</a:t>
            </a:r>
          </a:p>
        </p:txBody>
      </p:sp>
      <p:pic>
        <p:nvPicPr>
          <p:cNvPr id="102" name="Image" descr="Image"/>
          <p:cNvPicPr>
            <a:picLocks noChangeAspect="1"/>
          </p:cNvPicPr>
          <p:nvPr/>
        </p:nvPicPr>
        <p:blipFill>
          <a:blip r:embed="rId2">
            <a:extLst/>
          </a:blip>
          <a:srcRect l="0" t="22820" r="0" b="0"/>
          <a:stretch>
            <a:fillRect/>
          </a:stretch>
        </p:blipFill>
        <p:spPr>
          <a:xfrm>
            <a:off x="4026077" y="1270000"/>
            <a:ext cx="4888352" cy="2874522"/>
          </a:xfrm>
          <a:prstGeom prst="rect">
            <a:avLst/>
          </a:prstGeom>
          <a:ln w="12700">
            <a:miter lim="400000"/>
          </a:ln>
        </p:spPr>
      </p:pic>
      <p:pic>
        <p:nvPicPr>
          <p:cNvPr id="103" name="Image" descr="Image"/>
          <p:cNvPicPr>
            <a:picLocks noChangeAspect="1"/>
          </p:cNvPicPr>
          <p:nvPr/>
        </p:nvPicPr>
        <p:blipFill>
          <a:blip r:embed="rId3">
            <a:extLst/>
          </a:blip>
          <a:stretch>
            <a:fillRect/>
          </a:stretch>
        </p:blipFill>
        <p:spPr>
          <a:xfrm>
            <a:off x="4025894" y="4076578"/>
            <a:ext cx="4888494" cy="2503863"/>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7. Why Was Pre-Industrial Progress so Slow on Average? (Feb 13):…"/>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265175">
              <a:spcBef>
                <a:spcPts val="0"/>
              </a:spcBef>
              <a:buSzTx/>
              <a:buFontTx/>
              <a:buNone/>
              <a:defRPr b="1" sz="1392">
                <a:latin typeface="+mj-lt"/>
                <a:ea typeface="+mj-ea"/>
                <a:cs typeface="+mj-cs"/>
                <a:sym typeface="Helvetica"/>
              </a:defRPr>
            </a:pPr>
            <a:r>
              <a:t>7. Why Was Pre-Industrial Progress so Slow on Average? (Feb 13):</a:t>
            </a:r>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Before:</a:t>
            </a:r>
            <a:r>
              <a:t> Josh Ober (2019): </a:t>
            </a:r>
            <a:r>
              <a:rPr i="1"/>
              <a:t>Agamemnon's Cluelessness</a:t>
            </a:r>
            <a:r>
              <a:t>, selections &lt;</a:t>
            </a:r>
            <a:r>
              <a:rPr u="sng">
                <a:solidFill>
                  <a:srgbClr val="0000FF"/>
                </a:solidFill>
                <a:uFill>
                  <a:solidFill>
                    <a:srgbClr val="0000FF"/>
                  </a:solidFill>
                </a:uFill>
                <a:hlinkClick r:id="rId2" invalidUrl="" action="" tgtFrame="" tooltip="" history="1" highlightClick="0" endSnd="0"/>
              </a:rPr>
              <a:t>https://delong.typepad.com/files/ober-agamemnon-selections.pdf</a:t>
            </a:r>
            <a:r>
              <a:t>&gt;</a:t>
            </a:r>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Before:</a:t>
            </a:r>
            <a:r>
              <a:t> Moses Finley: </a:t>
            </a:r>
            <a:r>
              <a:rPr i="1"/>
              <a:t>Technical Innovation and Economic Progress in the Ancient World</a:t>
            </a:r>
            <a:r>
              <a:t> &lt;</a:t>
            </a:r>
            <a:r>
              <a:rPr u="sng">
                <a:solidFill>
                  <a:srgbClr val="0000FF"/>
                </a:solidFill>
                <a:uFill>
                  <a:solidFill>
                    <a:srgbClr val="0000FF"/>
                  </a:solidFill>
                </a:uFill>
                <a:hlinkClick r:id="rId3" invalidUrl="" action="" tgtFrame="" tooltip="" history="1" highlightClick="0" endSnd="0"/>
              </a:rPr>
              <a:t>https://delong.typepad.com/finley-technical.pdf</a:t>
            </a:r>
            <a:r>
              <a:t>&gt;</a:t>
            </a:r>
          </a:p>
          <a:p>
            <a:pPr marL="116305" indent="-116305" defTabSz="265175">
              <a:spcBef>
                <a:spcPts val="0"/>
              </a:spcBef>
              <a:buFontTx/>
              <a:defRPr b="1" sz="116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4" invalidUrl="" action="" tgtFrame="" tooltip="" history="1" highlightClick="0" endSnd="0"/>
              </a:rPr>
              <a:t>https://github.com/braddelong/public-files/blob/master/econ-135-lecture-7.pptx</a:t>
            </a:r>
            <a:r>
              <a:rPr b="0"/>
              <a:t>&gt;</a:t>
            </a:r>
            <a:endParaRPr b="0"/>
          </a:p>
          <a:p>
            <a:pPr marL="116305" indent="-116305" defTabSz="265175">
              <a:spcBef>
                <a:spcPts val="0"/>
              </a:spcBef>
              <a:buFontTx/>
              <a:defRPr b="1" sz="1160">
                <a:latin typeface="Times New Roman"/>
                <a:ea typeface="Times New Roman"/>
                <a:cs typeface="Times New Roman"/>
                <a:sym typeface="Times New Roman"/>
              </a:defRPr>
            </a:pPr>
            <a:r>
              <a:rPr>
                <a:latin typeface="+mj-lt"/>
                <a:ea typeface="+mj-ea"/>
                <a:cs typeface="+mj-cs"/>
                <a:sym typeface="Helvetica"/>
              </a:rPr>
              <a:t>Start: </a:t>
            </a:r>
            <a:r>
              <a:rPr b="0"/>
              <a:t>Assignment 5: Simulations with the Solow growth model; due Feb 19</a:t>
            </a:r>
            <a:r>
              <a:t> </a:t>
            </a:r>
            <a:r>
              <a:rPr b="0"/>
              <a:t>&lt;</a:t>
            </a:r>
            <a:r>
              <a:rPr b="0" u="sng">
                <a:solidFill>
                  <a:srgbClr val="0000FF"/>
                </a:solidFill>
                <a:uFill>
                  <a:solidFill>
                    <a:srgbClr val="0000FF"/>
                  </a:solidFill>
                </a:uFill>
                <a:hlinkClick r:id="rId5" invalidUrl="" action="" tgtFrame="" tooltip="" history="1" highlightClick="0" endSnd="0"/>
              </a:rPr>
              <a:t>https://bcourses.berkeley.edu/courses/1487685/assignments/8065916</a:t>
            </a:r>
            <a:r>
              <a:rPr b="0"/>
              <a:t>&gt;</a:t>
            </a:r>
          </a:p>
          <a:p>
            <a:pPr marL="116305" indent="-116305" defTabSz="265175">
              <a:spcBef>
                <a:spcPts val="0"/>
              </a:spcBef>
              <a:buFontTx/>
              <a:defRPr sz="1160">
                <a:latin typeface="Times New Roman"/>
                <a:ea typeface="Times New Roman"/>
                <a:cs typeface="Times New Roman"/>
                <a:sym typeface="Times New Roman"/>
              </a:defRPr>
            </a:pPr>
          </a:p>
          <a:p>
            <a:pPr marL="0" indent="0" defTabSz="265175">
              <a:spcBef>
                <a:spcPts val="0"/>
              </a:spcBef>
              <a:buSzTx/>
              <a:buFontTx/>
              <a:buNone/>
              <a:defRPr b="1" sz="1392">
                <a:latin typeface="+mj-lt"/>
                <a:ea typeface="+mj-ea"/>
                <a:cs typeface="+mj-cs"/>
                <a:sym typeface="Helvetica"/>
              </a:defRPr>
            </a:pPr>
            <a:r>
              <a:t>8. Commercial Revolutions (Feb 18):</a:t>
            </a:r>
          </a:p>
          <a:p>
            <a:pPr marL="139566" indent="-139566"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a:t>
            </a:r>
            <a:r>
              <a:t>Christopher Berry (2018): </a:t>
            </a:r>
            <a:r>
              <a:rPr i="1"/>
              <a:t>Adam Smith: A Very Short Introduction </a:t>
            </a:r>
            <a:r>
              <a:t>&lt;</a:t>
            </a:r>
            <a:r>
              <a:rPr u="sng">
                <a:solidFill>
                  <a:srgbClr val="0000FF"/>
                </a:solidFill>
                <a:uFill>
                  <a:solidFill>
                    <a:srgbClr val="0000FF"/>
                  </a:solidFill>
                </a:uFill>
                <a:hlinkClick r:id="rId6" invalidUrl="" action="" tgtFrame="" tooltip="" history="1" highlightClick="0" endSnd="0"/>
              </a:rPr>
              <a:t>https://delong.typepad.com/files/berry-smith.pdf</a:t>
            </a:r>
            <a:r>
              <a:t>&gt;</a:t>
            </a:r>
          </a:p>
          <a:p>
            <a:pPr marL="116305" indent="-116305" defTabSz="265175">
              <a:spcBef>
                <a:spcPts val="0"/>
              </a:spcBef>
              <a:buFontTx/>
              <a:defRPr b="1" sz="116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7" invalidUrl="" action="" tgtFrame="" tooltip="" history="1" highlightClick="0" endSnd="0"/>
              </a:rPr>
              <a:t>https://github.com/braddelong/public-files/blob/master/econ-135-lecture-8.pptx</a:t>
            </a:r>
            <a:r>
              <a:rPr b="0"/>
              <a:t>&gt;</a:t>
            </a:r>
          </a:p>
          <a:p>
            <a:pPr marL="139566" indent="-139566"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Finish</a:t>
            </a:r>
            <a:r>
              <a:rPr b="1"/>
              <a:t>:</a:t>
            </a:r>
            <a:r>
              <a:t> Assignment 5: Simulations with the Solow growth model; due Feb 19 &lt;</a:t>
            </a:r>
            <a:r>
              <a:rPr u="sng">
                <a:solidFill>
                  <a:srgbClr val="0000FF"/>
                </a:solidFill>
                <a:uFill>
                  <a:solidFill>
                    <a:srgbClr val="0000FF"/>
                  </a:solidFill>
                </a:uFill>
                <a:hlinkClick r:id="rId5" invalidUrl="" action="" tgtFrame="" tooltip="" history="1" highlightClick="0" endSnd="0"/>
              </a:rPr>
              <a:t>https://bcourses.berkeley.edu/courses/1487685/assignments/8065916</a:t>
            </a:r>
            <a:r>
              <a:t>&gt;</a:t>
            </a:r>
          </a:p>
          <a:p>
            <a:pPr marL="0" indent="0" defTabSz="265175">
              <a:spcBef>
                <a:spcPts val="0"/>
              </a:spcBef>
              <a:buSzTx/>
              <a:buFontTx/>
              <a:buNone/>
              <a:defRPr b="1" sz="1392">
                <a:latin typeface="+mj-lt"/>
                <a:ea typeface="+mj-ea"/>
                <a:cs typeface="+mj-cs"/>
                <a:sym typeface="Helvetica"/>
              </a:defRPr>
            </a:pPr>
          </a:p>
          <a:p>
            <a:pPr marL="0" indent="0" defTabSz="265175">
              <a:spcBef>
                <a:spcPts val="0"/>
              </a:spcBef>
              <a:buSzTx/>
              <a:buFontTx/>
              <a:buNone/>
              <a:defRPr b="1" sz="1392">
                <a:latin typeface="+mj-lt"/>
                <a:ea typeface="+mj-ea"/>
                <a:cs typeface="+mj-cs"/>
                <a:sym typeface="Helvetica"/>
              </a:defRPr>
            </a:pPr>
            <a:r>
              <a:t>9. Industrial Revolutions (Feb 20):</a:t>
            </a:r>
            <a:endParaRPr b="0"/>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Before</a:t>
            </a:r>
            <a:r>
              <a:t>: Robert Allen (2017): The Industrial Revolution: A Very Short Introduction, selections &lt;</a:t>
            </a:r>
            <a:r>
              <a:rPr u="sng">
                <a:solidFill>
                  <a:srgbClr val="0000FF"/>
                </a:solidFill>
                <a:uFill>
                  <a:solidFill>
                    <a:srgbClr val="0000FF"/>
                  </a:solidFill>
                </a:uFill>
                <a:hlinkClick r:id="rId8" invalidUrl="" action="" tgtFrame="" tooltip="" history="1" highlightClick="0" endSnd="0"/>
              </a:rPr>
              <a:t>https://delong.typepad.com/files/allen-industrial.pdf</a:t>
            </a:r>
            <a:r>
              <a:t>&gt;</a:t>
            </a:r>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Before</a:t>
            </a:r>
            <a:r>
              <a:t>: Joel Mokyr (1990): Lever of Riches, chapter 5 “The Years of Miracles” &lt;</a:t>
            </a:r>
            <a:r>
              <a:rPr u="sng">
                <a:solidFill>
                  <a:srgbClr val="0000FF"/>
                </a:solidFill>
                <a:uFill>
                  <a:solidFill>
                    <a:srgbClr val="0000FF"/>
                  </a:solidFill>
                </a:uFill>
                <a:hlinkClick r:id="rId9" invalidUrl="" action="" tgtFrame="" tooltip="" history="1" highlightClick="0" endSnd="0"/>
              </a:rPr>
              <a:t>https://delong.typepad.com/files/mokyr-lever-revolution.pdf</a:t>
            </a:r>
            <a:r>
              <a:t>&gt; </a:t>
            </a:r>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Read Before</a:t>
            </a:r>
            <a:r>
              <a:t>: Karl Marx and Friedrich Engels (1848): The Communist Manifesto &lt;</a:t>
            </a:r>
            <a:r>
              <a:rPr u="sng">
                <a:solidFill>
                  <a:srgbClr val="0000FF"/>
                </a:solidFill>
                <a:uFill>
                  <a:solidFill>
                    <a:srgbClr val="0000FF"/>
                  </a:solidFill>
                </a:uFill>
                <a:hlinkClick r:id="rId10" invalidUrl="" action="" tgtFrame="" tooltip="" history="1" highlightClick="0" endSnd="0"/>
              </a:rPr>
              <a:t>https://www.marxists.org/archive/marx/works/download/pdf/Manifesto.pdf</a:t>
            </a:r>
            <a:r>
              <a:t>&gt; </a:t>
            </a:r>
          </a:p>
          <a:p>
            <a:pPr marL="116305" indent="-116305" defTabSz="265175">
              <a:spcBef>
                <a:spcPts val="0"/>
              </a:spcBef>
              <a:buFontTx/>
              <a:defRPr b="1" sz="116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11" invalidUrl="" action="" tgtFrame="" tooltip="" history="1" highlightClick="0" endSnd="0"/>
              </a:rPr>
              <a:t>https://github.com/braddelong/public-files/blob/master/econ-135-lecture-9.pptx</a:t>
            </a:r>
            <a:r>
              <a:rPr b="0"/>
              <a:t>&gt;</a:t>
            </a:r>
            <a:endParaRPr b="0"/>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Start</a:t>
            </a:r>
            <a:r>
              <a:t>: Assignment 6: slow technological and organizational progress before 1500 paper; due Mar 1</a:t>
            </a:r>
          </a:p>
          <a:p>
            <a:pPr marL="0" indent="0" defTabSz="265175">
              <a:spcBef>
                <a:spcPts val="0"/>
              </a:spcBef>
              <a:buSzTx/>
              <a:buFontTx/>
              <a:buNone/>
              <a:defRPr b="1" sz="1392">
                <a:latin typeface="+mj-lt"/>
                <a:ea typeface="+mj-ea"/>
                <a:cs typeface="+mj-cs"/>
                <a:sym typeface="Helvetica"/>
              </a:defRPr>
            </a:pPr>
          </a:p>
          <a:p>
            <a:pPr marL="0" indent="0" defTabSz="265175">
              <a:spcBef>
                <a:spcPts val="0"/>
              </a:spcBef>
              <a:buSzTx/>
              <a:buFontTx/>
              <a:buNone/>
              <a:defRPr b="1" sz="1392">
                <a:latin typeface="+mj-lt"/>
                <a:ea typeface="+mj-ea"/>
                <a:cs typeface="+mj-cs"/>
                <a:sym typeface="Helvetica"/>
              </a:defRPr>
            </a:pPr>
            <a:r>
              <a:t>10. Exam (Feb 25):</a:t>
            </a:r>
            <a:endParaRPr b="0"/>
          </a:p>
          <a:p>
            <a:pPr marL="116305" indent="-116305" defTabSz="265175">
              <a:spcBef>
                <a:spcPts val="0"/>
              </a:spcBef>
              <a:buFontTx/>
              <a:defRPr sz="1160">
                <a:latin typeface="Times New Roman"/>
                <a:ea typeface="Times New Roman"/>
                <a:cs typeface="Times New Roman"/>
                <a:sym typeface="Times New Roman"/>
              </a:defRPr>
            </a:pPr>
            <a:r>
              <a:rPr b="1">
                <a:latin typeface="+mj-lt"/>
                <a:ea typeface="+mj-ea"/>
                <a:cs typeface="+mj-cs"/>
                <a:sym typeface="Helvetica"/>
              </a:rPr>
              <a:t>Instructor Reality Check</a:t>
            </a:r>
          </a:p>
          <a:p>
            <a:pPr marL="116305" indent="-116305" defTabSz="265175">
              <a:spcBef>
                <a:spcPts val="0"/>
              </a:spcBef>
              <a:buFontTx/>
              <a:defRPr sz="1160">
                <a:latin typeface="Times New Roman"/>
                <a:ea typeface="Times New Roman"/>
                <a:cs typeface="Times New Roman"/>
                <a:sym typeface="Times New Roman"/>
              </a:defRPr>
            </a:pPr>
            <a:r>
              <a:t>60% short answers; 40% essay</a:t>
            </a:r>
          </a:p>
        </p:txBody>
      </p:sp>
      <p:sp>
        <p:nvSpPr>
          <p:cNvPr id="40" name="Roadmap for the Next Week"/>
          <p:cNvSpPr txBox="1"/>
          <p:nvPr>
            <p:ph type="title" idx="4294967295"/>
          </p:nvPr>
        </p:nvSpPr>
        <p:spPr>
          <a:xfrm>
            <a:off x="277663" y="-1"/>
            <a:ext cx="8572501" cy="1270001"/>
          </a:xfrm>
          <a:prstGeom prst="rect">
            <a:avLst/>
          </a:prstGeom>
        </p:spPr>
        <p:txBody>
          <a:bodyPr>
            <a:normAutofit fontScale="100000" lnSpcReduction="0"/>
          </a:bodyPr>
          <a:lstStyle>
            <a:lvl1pPr defTabSz="379475">
              <a:defRPr sz="4980">
                <a:latin typeface="+mj-lt"/>
                <a:ea typeface="+mj-ea"/>
                <a:cs typeface="+mj-cs"/>
                <a:sym typeface="Helvetica"/>
              </a:defRPr>
            </a:lvl1pPr>
          </a:lstStyle>
          <a:p>
            <a:pPr/>
            <a:r>
              <a:t>Roadmap for the Next Week</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Catch Our Breath…"/>
          <p:cNvSpPr txBox="1"/>
          <p:nvPr>
            <p:ph type="title"/>
          </p:nvPr>
        </p:nvSpPr>
        <p:spPr>
          <a:xfrm>
            <a:off x="276457" y="-1"/>
            <a:ext cx="8572501" cy="1270001"/>
          </a:xfrm>
          <a:prstGeom prst="rect">
            <a:avLst/>
          </a:prstGeom>
        </p:spPr>
        <p:txBody>
          <a:bodyPr/>
          <a:lstStyle/>
          <a:p>
            <a:pPr/>
            <a:r>
              <a:t>Catch Our Breath…</a:t>
            </a:r>
          </a:p>
        </p:txBody>
      </p:sp>
      <p:sp>
        <p:nvSpPr>
          <p:cNvPr id="106"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07"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08"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Notes"/>
          <p:cNvSpPr txBox="1"/>
          <p:nvPr>
            <p:ph type="title"/>
          </p:nvPr>
        </p:nvSpPr>
        <p:spPr>
          <a:xfrm>
            <a:off x="276457" y="-1"/>
            <a:ext cx="8572501" cy="1270001"/>
          </a:xfrm>
          <a:prstGeom prst="rect">
            <a:avLst/>
          </a:prstGeom>
        </p:spPr>
        <p:txBody>
          <a:bodyPr/>
          <a:lstStyle/>
          <a:p>
            <a:pPr/>
            <a:r>
              <a:t>Notes</a:t>
            </a:r>
          </a:p>
        </p:txBody>
      </p:sp>
      <p:sp>
        <p:nvSpPr>
          <p:cNvPr id="111" name="Body"/>
          <p:cNvSpPr txBox="1"/>
          <p:nvPr>
            <p:ph type="body" sz="half" idx="1"/>
          </p:nvPr>
        </p:nvSpPr>
        <p:spPr>
          <a:xfrm>
            <a:off x="276457" y="1270000"/>
            <a:ext cx="3810001" cy="4762500"/>
          </a:xfrm>
          <a:prstGeom prst="rect">
            <a:avLst/>
          </a:prstGeom>
        </p:spPr>
        <p:txBody>
          <a:bodyPr anchor="t"/>
          <a:lstStyle/>
          <a:p>
            <a:pPr>
              <a:spcBef>
                <a:spcPts val="1200"/>
              </a:spcBef>
            </a:pPr>
          </a:p>
        </p:txBody>
      </p:sp>
      <p:pic>
        <p:nvPicPr>
          <p:cNvPr id="112"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13"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The Fall of Rome"/>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The Fall of Rome</a:t>
            </a:r>
          </a:p>
        </p:txBody>
      </p:sp>
      <p:sp>
        <p:nvSpPr>
          <p:cNvPr id="4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44" name="Economic Zenith, Then Economic Decline, Then Political Decline:…"/>
          <p:cNvSpPr txBox="1"/>
          <p:nvPr>
            <p:ph type="body" sz="half" idx="4294967295"/>
          </p:nvPr>
        </p:nvSpPr>
        <p:spPr>
          <a:xfrm>
            <a:off x="277663" y="1270000"/>
            <a:ext cx="3319076" cy="5217160"/>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Economic Zenith, Then Economic Decline, Then Political Decline:</a:t>
            </a:r>
          </a:p>
          <a:p>
            <a:pPr marL="115503" indent="-115503" defTabSz="219455">
              <a:spcBef>
                <a:spcPts val="500"/>
              </a:spcBef>
              <a:buFontTx/>
              <a:defRPr sz="1152">
                <a:latin typeface="Times New Roman"/>
                <a:ea typeface="Times New Roman"/>
                <a:cs typeface="Times New Roman"/>
                <a:sym typeface="Times New Roman"/>
              </a:defRPr>
            </a:pPr>
            <a:r>
              <a:t>While the existing data are somewhat contradictory, the consensus amongst archaeologists is the early 2nd century. </a:t>
            </a:r>
          </a:p>
          <a:p>
            <a:pPr marL="115503" indent="-115503" defTabSz="219455">
              <a:spcBef>
                <a:spcPts val="500"/>
              </a:spcBef>
              <a:buFontTx/>
              <a:defRPr sz="1152">
                <a:latin typeface="Times New Roman"/>
                <a:ea typeface="Times New Roman"/>
                <a:cs typeface="Times New Roman"/>
                <a:sym typeface="Times New Roman"/>
              </a:defRPr>
            </a:pPr>
            <a:r>
              <a:t>A new social distinction between </a:t>
            </a:r>
            <a:r>
              <a:rPr i="1"/>
              <a:t>honestiores</a:t>
            </a:r>
            <a:r>
              <a:t> (high status) and </a:t>
            </a:r>
            <a:r>
              <a:rPr i="1"/>
              <a:t>humiliores</a:t>
            </a:r>
            <a:r>
              <a:t> (low status with different laws) was introduced.</a:t>
            </a:r>
          </a:p>
          <a:p>
            <a:pPr marL="115503" indent="-115503" defTabSz="219455">
              <a:spcBef>
                <a:spcPts val="500"/>
              </a:spcBef>
              <a:buFontTx/>
              <a:defRPr sz="1152">
                <a:latin typeface="Times New Roman"/>
                <a:ea typeface="Times New Roman"/>
                <a:cs typeface="Times New Roman"/>
                <a:sym typeface="Times New Roman"/>
              </a:defRPr>
            </a:pPr>
            <a:r>
              <a:t>Citizens began to lose their rights and by the end of the 2nd century, they were being tied to the land as serfs </a:t>
            </a:r>
          </a:p>
          <a:p>
            <a:pPr marL="115503" indent="-115503" defTabSz="219455">
              <a:spcBef>
                <a:spcPts val="500"/>
              </a:spcBef>
              <a:buFontTx/>
              <a:defRPr sz="1152">
                <a:latin typeface="Times New Roman"/>
                <a:ea typeface="Times New Roman"/>
                <a:cs typeface="Times New Roman"/>
                <a:sym typeface="Times New Roman"/>
              </a:defRPr>
            </a:pPr>
            <a:r>
              <a:t>The Barbarians were at the gates, but it seems reasonable to see this as an outcome of the weakening of Roman institutions </a:t>
            </a:r>
          </a:p>
          <a:p>
            <a:pPr marL="115503" indent="-115503" defTabSz="219455">
              <a:spcBef>
                <a:spcPts val="500"/>
              </a:spcBef>
              <a:buFontTx/>
              <a:defRPr sz="1152">
                <a:latin typeface="Times New Roman"/>
                <a:ea typeface="Times New Roman"/>
                <a:cs typeface="Times New Roman"/>
                <a:sym typeface="Times New Roman"/>
              </a:defRPr>
            </a:pPr>
            <a:r>
              <a:t>Earlier Rome had defeated far more formidable and better organized enemies like the Carthaginians. </a:t>
            </a:r>
          </a:p>
          <a:p>
            <a:pPr marL="115503" indent="-115503" defTabSz="219455">
              <a:spcBef>
                <a:spcPts val="500"/>
              </a:spcBef>
              <a:buFontTx/>
              <a:defRPr sz="1152">
                <a:latin typeface="Times New Roman"/>
                <a:ea typeface="Times New Roman"/>
                <a:cs typeface="Times New Roman"/>
                <a:sym typeface="Times New Roman"/>
              </a:defRPr>
            </a:pPr>
            <a:r>
              <a:t>Acemoglu and Robinson argue that the big fact about what preceded the decline is that political institutions moved in a much more extractive direction and this was followed by economic institutions. </a:t>
            </a:r>
          </a:p>
          <a:p>
            <a:pPr marL="115503" indent="-115503" defTabSz="219455">
              <a:spcBef>
                <a:spcPts val="500"/>
              </a:spcBef>
              <a:buFontTx/>
              <a:defRPr sz="1152">
                <a:latin typeface="Times New Roman"/>
                <a:ea typeface="Times New Roman"/>
                <a:cs typeface="Times New Roman"/>
                <a:sym typeface="Times New Roman"/>
              </a:defRPr>
            </a:pPr>
            <a:r>
              <a:t>Jongman (“Gibbon was Right”) proposes that the Antonine plague which hit the Roman Empire around 160AD is the most likely explanation for the collapse of Rome. </a:t>
            </a:r>
          </a:p>
          <a:p>
            <a:pPr marL="115503" indent="-115503" defTabSz="219455">
              <a:spcBef>
                <a:spcPts val="500"/>
              </a:spcBef>
              <a:buFontTx/>
              <a:defRPr sz="1152">
                <a:latin typeface="Times New Roman"/>
                <a:ea typeface="Times New Roman"/>
                <a:cs typeface="Times New Roman"/>
                <a:sym typeface="Times New Roman"/>
              </a:defRPr>
            </a:pPr>
            <a:r>
              <a:t>But Malthusian crises are supposed to increase living standards, not reduce them: so what is going on?</a:t>
            </a:r>
          </a:p>
        </p:txBody>
      </p:sp>
      <p:pic>
        <p:nvPicPr>
          <p:cNvPr id="45" name="Image" descr="Image"/>
          <p:cNvPicPr>
            <a:picLocks noChangeAspect="1"/>
          </p:cNvPicPr>
          <p:nvPr/>
        </p:nvPicPr>
        <p:blipFill>
          <a:blip r:embed="rId2">
            <a:extLst/>
          </a:blip>
          <a:stretch>
            <a:fillRect/>
          </a:stretch>
        </p:blipFill>
        <p:spPr>
          <a:xfrm>
            <a:off x="3700402" y="1318296"/>
            <a:ext cx="5149762" cy="3475735"/>
          </a:xfrm>
          <a:prstGeom prst="rect">
            <a:avLst/>
          </a:prstGeom>
          <a:ln w="12700">
            <a:miter lim="400000"/>
          </a:ln>
        </p:spPr>
      </p:pic>
      <p:pic>
        <p:nvPicPr>
          <p:cNvPr id="46" name="Image" descr="Image"/>
          <p:cNvPicPr>
            <a:picLocks noChangeAspect="1"/>
          </p:cNvPicPr>
          <p:nvPr/>
        </p:nvPicPr>
        <p:blipFill>
          <a:blip r:embed="rId3">
            <a:extLst/>
          </a:blip>
          <a:stretch>
            <a:fillRect/>
          </a:stretch>
        </p:blipFill>
        <p:spPr>
          <a:xfrm>
            <a:off x="6698636" y="4794031"/>
            <a:ext cx="2279388" cy="1831723"/>
          </a:xfrm>
          <a:prstGeom prst="rect">
            <a:avLst/>
          </a:prstGeom>
          <a:ln w="12700">
            <a:miter lim="400000"/>
          </a:ln>
        </p:spPr>
      </p:pic>
      <p:pic>
        <p:nvPicPr>
          <p:cNvPr id="47" name="Image" descr="Image"/>
          <p:cNvPicPr>
            <a:picLocks noChangeAspect="1"/>
          </p:cNvPicPr>
          <p:nvPr/>
        </p:nvPicPr>
        <p:blipFill>
          <a:blip r:embed="rId4">
            <a:extLst/>
          </a:blip>
          <a:stretch>
            <a:fillRect/>
          </a:stretch>
        </p:blipFill>
        <p:spPr>
          <a:xfrm>
            <a:off x="3385494" y="4794031"/>
            <a:ext cx="3841951" cy="2000507"/>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Three Great Plagu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Three Great Plagues</a:t>
            </a:r>
          </a:p>
        </p:txBody>
      </p:sp>
      <p:sp>
        <p:nvSpPr>
          <p:cNvPr id="50" name="But the demands of the empire for revenue and of the upper class for resources remain the same:…"/>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But the demands of the empire for revenue and of the upper class for resources remain the same:</a:t>
            </a:r>
          </a:p>
          <a:p>
            <a:pPr marL="240631" indent="-240631">
              <a:spcBef>
                <a:spcPts val="1200"/>
              </a:spcBef>
              <a:buFontTx/>
              <a:defRPr sz="2400">
                <a:latin typeface="Times New Roman"/>
                <a:ea typeface="Times New Roman"/>
                <a:cs typeface="Times New Roman"/>
                <a:sym typeface="Times New Roman"/>
              </a:defRPr>
            </a:pPr>
            <a:r>
              <a:t>Antonine Plague (smallpox?): Antonine ⇒ Severian dynasty</a:t>
            </a:r>
          </a:p>
          <a:p>
            <a:pPr marL="240631" indent="-240631">
              <a:spcBef>
                <a:spcPts val="1200"/>
              </a:spcBef>
              <a:buFontTx/>
              <a:defRPr sz="2400">
                <a:latin typeface="Times New Roman"/>
                <a:ea typeface="Times New Roman"/>
                <a:cs typeface="Times New Roman"/>
                <a:sym typeface="Times New Roman"/>
              </a:defRPr>
            </a:pPr>
            <a:r>
              <a:t>Plague of St. Cyrian (Ebola-like?): Things fall completely apart, then Diocletian: between Philip the Arab and Diocletian, 18 emperors in 35 years, plus two breakaways; 12 of the 18 were assassinated</a:t>
            </a:r>
          </a:p>
          <a:p>
            <a:pPr marL="240631" indent="-240631">
              <a:spcBef>
                <a:spcPts val="1200"/>
              </a:spcBef>
              <a:buFontTx/>
              <a:defRPr sz="2400">
                <a:latin typeface="Times New Roman"/>
                <a:ea typeface="Times New Roman"/>
                <a:cs typeface="Times New Roman"/>
                <a:sym typeface="Times New Roman"/>
              </a:defRPr>
            </a:pPr>
            <a:r>
              <a:t>Plague of Justinian (Bubonic): Flavius Apion…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 name="The Domar Hypothesi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Domar Hypothesis</a:t>
            </a:r>
          </a:p>
        </p:txBody>
      </p:sp>
      <p:sp>
        <p:nvSpPr>
          <p:cNvPr id="5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54" name="You can have a leisured upper class, or abundant land relative to labor, or free labor, but not all three at once:"/>
          <p:cNvSpPr txBox="1"/>
          <p:nvPr>
            <p:ph type="body" sz="quarter" idx="4294967295"/>
          </p:nvPr>
        </p:nvSpPr>
        <p:spPr>
          <a:xfrm>
            <a:off x="277663" y="1270000"/>
            <a:ext cx="8572501" cy="885958"/>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You can have a leisured upper class, or abundant land relative to labor, or free labor, but not all three at once:</a:t>
            </a:r>
          </a:p>
        </p:txBody>
      </p:sp>
      <p:pic>
        <p:nvPicPr>
          <p:cNvPr id="55" name="Image" descr="Image"/>
          <p:cNvPicPr>
            <a:picLocks noChangeAspect="1"/>
          </p:cNvPicPr>
          <p:nvPr/>
        </p:nvPicPr>
        <p:blipFill>
          <a:blip r:embed="rId2">
            <a:extLst/>
          </a:blip>
          <a:stretch>
            <a:fillRect/>
          </a:stretch>
        </p:blipFill>
        <p:spPr>
          <a:xfrm>
            <a:off x="119462" y="2445985"/>
            <a:ext cx="3769611" cy="2451132"/>
          </a:xfrm>
          <a:prstGeom prst="rect">
            <a:avLst/>
          </a:prstGeom>
          <a:ln w="12700">
            <a:miter lim="400000"/>
          </a:ln>
        </p:spPr>
      </p:pic>
      <p:pic>
        <p:nvPicPr>
          <p:cNvPr id="56" name="Image" descr="Image"/>
          <p:cNvPicPr>
            <a:picLocks noChangeAspect="1"/>
          </p:cNvPicPr>
          <p:nvPr/>
        </p:nvPicPr>
        <p:blipFill>
          <a:blip r:embed="rId3">
            <a:extLst/>
          </a:blip>
          <a:stretch>
            <a:fillRect/>
          </a:stretch>
        </p:blipFill>
        <p:spPr>
          <a:xfrm>
            <a:off x="4358283" y="2445985"/>
            <a:ext cx="4072649" cy="2451132"/>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 name="Dell’s Summary of Acemoglu and Robinson on the Rise and Fall of Rome"/>
          <p:cNvSpPr txBox="1"/>
          <p:nvPr>
            <p:ph type="title" idx="4294967295"/>
          </p:nvPr>
        </p:nvSpPr>
        <p:spPr>
          <a:xfrm>
            <a:off x="277663" y="-1"/>
            <a:ext cx="8572501" cy="1270001"/>
          </a:xfrm>
          <a:prstGeom prst="rect">
            <a:avLst/>
          </a:prstGeom>
        </p:spPr>
        <p:txBody>
          <a:bodyPr>
            <a:normAutofit fontScale="100000" lnSpcReduction="0"/>
          </a:bodyPr>
          <a:lstStyle>
            <a:lvl1pPr defTabSz="269747">
              <a:defRPr sz="3539">
                <a:solidFill>
                  <a:srgbClr val="008000"/>
                </a:solidFill>
              </a:defRPr>
            </a:lvl1pPr>
          </a:lstStyle>
          <a:p>
            <a:pPr/>
            <a:r>
              <a:t>Dell’s Summary of Acemoglu and Robinson on the Rise and Fall of Rome</a:t>
            </a:r>
          </a:p>
        </p:txBody>
      </p:sp>
      <p:sp>
        <p:nvSpPr>
          <p:cNvPr id="5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60" name="“Efflorescence” driven by good institution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52627">
              <a:spcBef>
                <a:spcPts val="1100"/>
              </a:spcBef>
              <a:buSzTx/>
              <a:buFontTx/>
              <a:buNone/>
              <a:defRPr b="1" sz="2376">
                <a:latin typeface="+mj-lt"/>
                <a:ea typeface="+mj-ea"/>
                <a:cs typeface="+mj-cs"/>
                <a:sym typeface="Helvetica"/>
              </a:defRPr>
            </a:pPr>
            <a:r>
              <a:t>“Efflorescence” driven by good institutions:</a:t>
            </a:r>
          </a:p>
          <a:p>
            <a:pPr marL="238225" indent="-238225" defTabSz="452627">
              <a:spcBef>
                <a:spcPts val="1100"/>
              </a:spcBef>
              <a:buFontTx/>
              <a:defRPr sz="2376">
                <a:latin typeface="Times New Roman"/>
                <a:ea typeface="Times New Roman"/>
                <a:cs typeface="Times New Roman"/>
                <a:sym typeface="Times New Roman"/>
              </a:defRPr>
            </a:pPr>
            <a:r>
              <a:t>Historically economic growth coincided with institutional innovation: creation of states with working political institutions that could provide public goods, law and order, encourage trade etc. </a:t>
            </a:r>
          </a:p>
          <a:p>
            <a:pPr marL="238225" indent="-238225" defTabSz="452627">
              <a:spcBef>
                <a:spcPts val="1100"/>
              </a:spcBef>
              <a:buFontTx/>
              <a:defRPr sz="2376">
                <a:latin typeface="Times New Roman"/>
                <a:ea typeface="Times New Roman"/>
                <a:cs typeface="Times New Roman"/>
                <a:sym typeface="Times New Roman"/>
              </a:defRPr>
            </a:pPr>
            <a:r>
              <a:t>Functioning states could also raise taxes and fund armies, allowing widespread conquests. </a:t>
            </a:r>
          </a:p>
          <a:p>
            <a:pPr marL="238225" indent="-238225" defTabSz="452627">
              <a:spcBef>
                <a:spcPts val="1100"/>
              </a:spcBef>
              <a:buFontTx/>
              <a:defRPr sz="2376">
                <a:latin typeface="Times New Roman"/>
                <a:ea typeface="Times New Roman"/>
                <a:cs typeface="Times New Roman"/>
                <a:sym typeface="Times New Roman"/>
              </a:defRPr>
            </a:pPr>
            <a:r>
              <a:t>However, they argue these were fundamentally extractive institutions, even if in some cases economic institutions were initially relatively inclusive. </a:t>
            </a:r>
          </a:p>
          <a:p>
            <a:pPr marL="238225" indent="-238225" defTabSz="452627">
              <a:spcBef>
                <a:spcPts val="1100"/>
              </a:spcBef>
              <a:buFontTx/>
              <a:defRPr sz="2376">
                <a:latin typeface="Times New Roman"/>
                <a:ea typeface="Times New Roman"/>
                <a:cs typeface="Times New Roman"/>
                <a:sym typeface="Times New Roman"/>
              </a:defRPr>
            </a:pPr>
            <a:r>
              <a:t>They argue that extractive growth is not sustained because there is little technological change. Moreover, it naturally creates political instability which eventually destroys the institutions which started the growth.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 name="The Later Roman Empire"/>
          <p:cNvSpPr txBox="1"/>
          <p:nvPr>
            <p:ph type="title" idx="4294967295"/>
          </p:nvPr>
        </p:nvSpPr>
        <p:spPr>
          <a:xfrm>
            <a:off x="277663" y="-1"/>
            <a:ext cx="8572501" cy="1270001"/>
          </a:xfrm>
          <a:prstGeom prst="rect">
            <a:avLst/>
          </a:prstGeom>
        </p:spPr>
        <p:txBody>
          <a:bodyPr>
            <a:normAutofit fontScale="100000" lnSpcReduction="0"/>
          </a:bodyPr>
          <a:lstStyle>
            <a:lvl1pPr defTabSz="429768">
              <a:defRPr sz="5640">
                <a:solidFill>
                  <a:srgbClr val="008000"/>
                </a:solidFill>
              </a:defRPr>
            </a:lvl1pPr>
          </a:lstStyle>
          <a:p>
            <a:pPr/>
            <a:r>
              <a:t>The Later Roman Empire</a:t>
            </a:r>
          </a:p>
        </p:txBody>
      </p:sp>
      <p:sp>
        <p:nvSpPr>
          <p:cNvPr id="63" name="How does it compare to the expanding Roman Republic?…"/>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How does it compare to the expanding Roman Republic?</a:t>
            </a:r>
          </a:p>
          <a:p>
            <a:pPr marL="240631" indent="-240631">
              <a:spcBef>
                <a:spcPts val="1200"/>
              </a:spcBef>
              <a:buFontTx/>
              <a:defRPr sz="2400">
                <a:latin typeface="Times New Roman"/>
                <a:ea typeface="Times New Roman"/>
                <a:cs typeface="Times New Roman"/>
                <a:sym typeface="Times New Roman"/>
              </a:defRPr>
            </a:pPr>
            <a:r>
              <a:rPr b="1"/>
              <a:t>Militarism</a:t>
            </a:r>
            <a:r>
              <a:t>: in striking contrast to earlier days, a successful general is a threat to the emperor. Eighteen emperors in 35 years between Philip the Arab and Diocletian</a:t>
            </a:r>
          </a:p>
          <a:p>
            <a:pPr marL="240631" indent="-240631">
              <a:spcBef>
                <a:spcPts val="1200"/>
              </a:spcBef>
              <a:buFontTx/>
              <a:defRPr b="1" sz="2400">
                <a:latin typeface="Times New Roman"/>
                <a:ea typeface="Times New Roman"/>
                <a:cs typeface="Times New Roman"/>
                <a:sym typeface="Times New Roman"/>
              </a:defRPr>
            </a:pPr>
            <a:r>
              <a:t>Mobilization:</a:t>
            </a:r>
            <a:r>
              <a:rPr b="0"/>
              <a:t> In order to extract resources from a smaller population, the people must be disarmed rather than mobilized.</a:t>
            </a:r>
            <a:endParaRPr b="0"/>
          </a:p>
          <a:p>
            <a:pPr marL="240631" indent="-240631">
              <a:spcBef>
                <a:spcPts val="1200"/>
              </a:spcBef>
              <a:buFontTx/>
              <a:defRPr b="1" sz="2400">
                <a:latin typeface="Times New Roman"/>
                <a:ea typeface="Times New Roman"/>
                <a:cs typeface="Times New Roman"/>
                <a:sym typeface="Times New Roman"/>
              </a:defRPr>
            </a:pPr>
            <a:r>
              <a:t>Distribution:</a:t>
            </a:r>
            <a:r>
              <a:rPr b="0"/>
              <a:t> The smaller pool of benefits needs to be hoarded for those with connections, not shared.</a:t>
            </a:r>
            <a:endParaRPr b="0"/>
          </a:p>
          <a:p>
            <a:pPr marL="240631" indent="-240631">
              <a:spcBef>
                <a:spcPts val="1200"/>
              </a:spcBef>
              <a:buFontTx/>
              <a:defRPr b="1" sz="2400">
                <a:latin typeface="Times New Roman"/>
                <a:ea typeface="Times New Roman"/>
                <a:cs typeface="Times New Roman"/>
                <a:sym typeface="Times New Roman"/>
              </a:defRPr>
            </a:pPr>
            <a:r>
              <a:t>Incorporation</a:t>
            </a:r>
            <a:r>
              <a:rPr b="0"/>
              <a:t>: You can join the Goths: you cannot join the Roman upper class unless you know someone…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 name="Flavius Apion"/>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Flavius Apion</a:t>
            </a:r>
          </a:p>
        </p:txBody>
      </p:sp>
      <p:sp>
        <p:nvSpPr>
          <p:cNvPr id="66" name="Peter Sarris on Justinian I in 542:…"/>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16052">
              <a:spcBef>
                <a:spcPts val="1000"/>
              </a:spcBef>
              <a:buSzTx/>
              <a:buFontTx/>
              <a:buNone/>
              <a:defRPr b="1" sz="2184">
                <a:latin typeface="+mj-lt"/>
                <a:ea typeface="+mj-ea"/>
                <a:cs typeface="+mj-cs"/>
                <a:sym typeface="Helvetica"/>
              </a:defRPr>
            </a:pPr>
            <a:r>
              <a:t>Peter Sarris on Justinian I in 542:</a:t>
            </a:r>
          </a:p>
          <a:p>
            <a:pPr marL="218974" indent="-218974" defTabSz="416052">
              <a:spcBef>
                <a:spcPts val="1000"/>
              </a:spcBef>
              <a:buFontTx/>
              <a:defRPr sz="2184">
                <a:latin typeface="Times New Roman"/>
                <a:ea typeface="Times New Roman"/>
                <a:cs typeface="Times New Roman"/>
                <a:sym typeface="Times New Roman"/>
              </a:defRPr>
            </a:pPr>
            <a:r>
              <a:t>Writing to his Praetorian Prefect concerning the army—trained and equipped and paid for by the Roman State to control the barbarians and to "increase the state." Peter Sarris reports in his Economy and Society in the Age of Justinian, upset that:</a:t>
            </a:r>
          </a:p>
          <a:p>
            <a:pPr lvl="1" marL="565684" indent="-218974" defTabSz="416052">
              <a:spcBef>
                <a:spcPts val="1000"/>
              </a:spcBef>
              <a:buFontTx/>
              <a:buChar char="•"/>
              <a:defRPr sz="2184">
                <a:latin typeface="Times New Roman"/>
                <a:ea typeface="Times New Roman"/>
                <a:cs typeface="Times New Roman"/>
                <a:sym typeface="Times New Roman"/>
              </a:defRPr>
            </a:pPr>
            <a:r>
              <a:t>Certain individuals had been daring to draw away soldiers and </a:t>
            </a:r>
            <a:r>
              <a:rPr i="1"/>
              <a:t>foederati</a:t>
            </a:r>
            <a:r>
              <a:t> from their duties, occupying such troops entirely with their own private business.... The emperor... prohibit[ed] such individuals from drawing to themselves or diverting troops... having them in their household... on their property or estates.... Any individual who, after thirty days, continues to employ soldiers to meet his private needs and does not return them to their units will face conﬁscation of property... "and those soldiers and </a:t>
            </a:r>
            <a:r>
              <a:rPr i="1"/>
              <a:t>ﬁoderati</a:t>
            </a:r>
            <a:r>
              <a:t> who remain in </a:t>
            </a:r>
            <a:r>
              <a:rPr i="1"/>
              <a:t>paramonar</a:t>
            </a:r>
            <a:r>
              <a:t> attendance upon them... will not only be deprived of their rank, but also undergo punishments up to and including capital punishment."</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 name="Anoup"/>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Anoup</a:t>
            </a:r>
          </a:p>
        </p:txBody>
      </p:sp>
      <p:sp>
        <p:nvSpPr>
          <p:cNvPr id="69" name="One of Flavius’s tenants and debtors, Anoup, wrote:…"/>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One of Flavius’s tenants and debtors, Anoup, wrote:</a:t>
            </a:r>
          </a:p>
          <a:p>
            <a:pPr lvl="1" marL="534603" indent="-206943" defTabSz="393192">
              <a:spcBef>
                <a:spcPts val="1000"/>
              </a:spcBef>
              <a:buFontTx/>
              <a:buChar char="•"/>
              <a:defRPr sz="2064">
                <a:latin typeface="Times New Roman"/>
                <a:ea typeface="Times New Roman"/>
                <a:cs typeface="Times New Roman"/>
                <a:sym typeface="Times New Roman"/>
              </a:defRPr>
            </a:pPr>
            <a:r>
              <a:t>No injustice or wickedness has ever attached to the glorious household of my kind lord, but it is ever full of mercy and overflowing to supply the needs of others. </a:t>
            </a:r>
          </a:p>
          <a:p>
            <a:pPr lvl="1" marL="534603" indent="-206943" defTabSz="393192">
              <a:spcBef>
                <a:spcPts val="1000"/>
              </a:spcBef>
              <a:buFontTx/>
              <a:buChar char="•"/>
              <a:defRPr sz="2064">
                <a:latin typeface="Times New Roman"/>
                <a:ea typeface="Times New Roman"/>
                <a:cs typeface="Times New Roman"/>
                <a:sym typeface="Times New Roman"/>
              </a:defRPr>
            </a:pPr>
            <a:r>
              <a:t>On account of this I, the wretched slave of my good lord, wish to bring it to your lordship's knowledge by this present entreaty for mercy that I serve my kind lord as my fathers and forefathers did before me and pay the taxes every year. And by the will of God... my cattle died, and I borrowed the not inconsiderable amount of 15 solidi.... </a:t>
            </a:r>
          </a:p>
          <a:p>
            <a:pPr lvl="1" marL="534603" indent="-206943" defTabSz="393192">
              <a:spcBef>
                <a:spcPts val="1000"/>
              </a:spcBef>
              <a:buFontTx/>
              <a:buChar char="•"/>
              <a:defRPr sz="2064">
                <a:latin typeface="Times New Roman"/>
                <a:ea typeface="Times New Roman"/>
                <a:cs typeface="Times New Roman"/>
                <a:sym typeface="Times New Roman"/>
              </a:defRPr>
            </a:pPr>
            <a:r>
              <a:t>Yet when I approached my kind lord and asked for pity in my straits, those belonging to my lord refused to do my lord's bidding. For unless your pity extends to me, my lord, I cannot stay on my </a:t>
            </a:r>
            <a:r>
              <a:rPr i="1"/>
              <a:t>ktema</a:t>
            </a:r>
            <a:r>
              <a:t> and fulfill my services with regard to the properties of the estate. </a:t>
            </a:r>
          </a:p>
          <a:p>
            <a:pPr lvl="1" marL="534603" indent="-206943" defTabSz="393192">
              <a:spcBef>
                <a:spcPts val="1000"/>
              </a:spcBef>
              <a:buFontTx/>
              <a:buChar char="•"/>
              <a:defRPr sz="2064">
                <a:latin typeface="Times New Roman"/>
                <a:ea typeface="Times New Roman"/>
                <a:cs typeface="Times New Roman"/>
                <a:sym typeface="Times New Roman"/>
              </a:defRPr>
            </a:pPr>
            <a:r>
              <a:t>But I beseech and urge your lordship to command that mercy be shown to me because of the disaster that has overtaken me...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